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media/image19.jpg" ContentType="image/png"/>
  <Override PartName="/ppt/media/image20.jpg" ContentType="image/png"/>
  <Override PartName="/ppt/media/image21.jpg" ContentType="image/png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media/image22.jpg" ContentType="image/png"/>
  <Override PartName="/ppt/media/image23.jpg" ContentType="image/png"/>
  <Override PartName="/ppt/media/image24.jpg" ContentType="image/png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media/image31.jpg" ContentType="image/png"/>
  <Override PartName="/ppt/media/image32.jpg" ContentType="image/png"/>
  <Override PartName="/ppt/media/image33.jpg" ContentType="image/png"/>
  <Override PartName="/ppt/notesSlides/notesSlide3.xml" ContentType="application/vnd.openxmlformats-officedocument.presentationml.notesSlide+xml"/>
  <Override PartName="/ppt/media/image70.jpg" ContentType="image/png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385" r:id="rId2"/>
    <p:sldId id="390" r:id="rId3"/>
    <p:sldId id="3041" r:id="rId4"/>
    <p:sldId id="3049" r:id="rId5"/>
    <p:sldId id="388" r:id="rId6"/>
    <p:sldId id="389" r:id="rId7"/>
    <p:sldId id="3040" r:id="rId8"/>
    <p:sldId id="405" r:id="rId9"/>
    <p:sldId id="3070" r:id="rId10"/>
    <p:sldId id="406" r:id="rId11"/>
    <p:sldId id="408" r:id="rId12"/>
    <p:sldId id="407" r:id="rId13"/>
    <p:sldId id="410" r:id="rId14"/>
    <p:sldId id="3056" r:id="rId15"/>
    <p:sldId id="3057" r:id="rId16"/>
    <p:sldId id="3058" r:id="rId17"/>
    <p:sldId id="3059" r:id="rId18"/>
    <p:sldId id="256" r:id="rId19"/>
    <p:sldId id="3050" r:id="rId20"/>
    <p:sldId id="260" r:id="rId21"/>
    <p:sldId id="261" r:id="rId22"/>
    <p:sldId id="3051" r:id="rId23"/>
    <p:sldId id="3052" r:id="rId24"/>
    <p:sldId id="3025" r:id="rId25"/>
    <p:sldId id="3026" r:id="rId26"/>
    <p:sldId id="3027" r:id="rId27"/>
    <p:sldId id="3029" r:id="rId28"/>
    <p:sldId id="3030" r:id="rId29"/>
    <p:sldId id="392" r:id="rId30"/>
    <p:sldId id="394" r:id="rId31"/>
    <p:sldId id="393" r:id="rId32"/>
    <p:sldId id="395" r:id="rId33"/>
    <p:sldId id="396" r:id="rId34"/>
    <p:sldId id="397" r:id="rId35"/>
    <p:sldId id="399" r:id="rId36"/>
    <p:sldId id="3031" r:id="rId37"/>
    <p:sldId id="400" r:id="rId38"/>
    <p:sldId id="3047" r:id="rId39"/>
    <p:sldId id="3063" r:id="rId40"/>
    <p:sldId id="257" r:id="rId41"/>
    <p:sldId id="259" r:id="rId42"/>
    <p:sldId id="382" r:id="rId43"/>
    <p:sldId id="3065" r:id="rId44"/>
    <p:sldId id="404" r:id="rId45"/>
    <p:sldId id="3066" r:id="rId46"/>
    <p:sldId id="398" r:id="rId47"/>
    <p:sldId id="3045" r:id="rId48"/>
    <p:sldId id="3068" r:id="rId49"/>
    <p:sldId id="401" r:id="rId50"/>
    <p:sldId id="3048" r:id="rId51"/>
    <p:sldId id="3024" r:id="rId52"/>
    <p:sldId id="391" r:id="rId53"/>
    <p:sldId id="3069" r:id="rId54"/>
    <p:sldId id="3038" r:id="rId55"/>
    <p:sldId id="386" r:id="rId56"/>
  </p:sldIdLst>
  <p:sldSz cx="9144000" cy="5143500" type="screen16x9"/>
  <p:notesSz cx="6858000" cy="9144000"/>
  <p:embeddedFontLst>
    <p:embeddedFont>
      <p:font typeface="Abadi" panose="020B0604020104020204" pitchFamily="34" charset="0"/>
      <p:regular r:id="rId59"/>
    </p:embeddedFont>
    <p:embeddedFont>
      <p:font typeface="Arial Black" panose="020B0A04020102020204" pitchFamily="34" charset="0"/>
      <p:bold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Century Gothic" panose="020B0502020202020204" pitchFamily="34" charset="0"/>
      <p:regular r:id="rId66"/>
      <p:bold r:id="rId67"/>
      <p:italic r:id="rId68"/>
      <p:boldItalic r:id="rId69"/>
    </p:embeddedFont>
    <p:embeddedFont>
      <p:font typeface="Garamond" panose="02020404030301010803" pitchFamily="18" charset="0"/>
      <p:regular r:id="rId70"/>
      <p:bold r:id="rId71"/>
      <p:italic r:id="rId72"/>
    </p:embeddedFont>
    <p:embeddedFont>
      <p:font typeface="Montserrat" panose="00000500000000000000" pitchFamily="2" charset="0"/>
      <p:regular r:id="rId73"/>
      <p:bold r:id="rId74"/>
      <p:italic r:id="rId75"/>
      <p:boldItalic r:id="rId76"/>
    </p:embeddedFont>
    <p:embeddedFont>
      <p:font typeface="Roboto" panose="02000000000000000000" pitchFamily="2" charset="0"/>
      <p:regular r:id="rId77"/>
      <p:bold r:id="rId78"/>
      <p:italic r:id="rId79"/>
      <p:boldItalic r:id="rId80"/>
    </p:embeddedFont>
    <p:embeddedFont>
      <p:font typeface="等线" panose="02010600030101010101" pitchFamily="2" charset="-122"/>
      <p:regular r:id="rId81"/>
      <p:bold r:id="rId82"/>
    </p:embeddedFont>
    <p:embeddedFont>
      <p:font typeface="微软雅黑" panose="020B0503020204020204" pitchFamily="34" charset="-122"/>
      <p:regular r:id="rId83"/>
      <p:bold r:id="rId84"/>
    </p:embeddedFont>
  </p:embeddedFont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7E6E6"/>
    <a:srgbClr val="15525C"/>
    <a:srgbClr val="1F424D"/>
    <a:srgbClr val="9BC9D7"/>
    <a:srgbClr val="2E6272"/>
    <a:srgbClr val="FF5D25"/>
    <a:srgbClr val="FED6C9"/>
    <a:srgbClr val="8FF2D0"/>
    <a:srgbClr val="D7FAEE"/>
    <a:srgbClr val="C5E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29" autoAdjust="0"/>
    <p:restoredTop sz="94895" autoAdjust="0"/>
  </p:normalViewPr>
  <p:slideViewPr>
    <p:cSldViewPr snapToGrid="0">
      <p:cViewPr varScale="1">
        <p:scale>
          <a:sx n="128" d="100"/>
          <a:sy n="128" d="100"/>
        </p:scale>
        <p:origin x="72" y="1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font" Target="fonts/font2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Relationship Id="rId87" Type="http://schemas.openxmlformats.org/officeDocument/2006/relationships/theme" Target="theme/theme1.xml"/><Relationship Id="rId61" Type="http://schemas.openxmlformats.org/officeDocument/2006/relationships/font" Target="fonts/font3.fntdata"/><Relationship Id="rId82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8ABDBA0-5D04-4A66-B6D8-0EC1B3D9B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0A229D-94B0-48CB-B40F-293453A6BB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 smtClean="0"/>
            </a:lvl1pPr>
          </a:lstStyle>
          <a:p>
            <a:pPr>
              <a:defRPr/>
            </a:pPr>
            <a:fld id="{EA4FA78E-824C-43CD-AD31-B8F6BD2A1FA3}" type="datetimeFigureOut">
              <a:rPr lang="zh-CN" altLang="en-US"/>
              <a:pPr>
                <a:defRPr/>
              </a:pPr>
              <a:t>2023/6/4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B5DF77-0B6D-4D1F-BC90-F319F6AF94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89D392-844B-4DC8-864D-B3BB5D7AE4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B3E041E-8565-464A-B547-353DABB52A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58AD828-6343-471B-9E2F-A848D04A21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76DF11-6959-45EB-9382-5A4EF3C05E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F8FFC8E2-5CAE-44A4-809C-81CE5E6623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918956FD-3620-48BA-8CE9-6A69EEEC6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257354-23C6-4C7F-8743-A13A2ED410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23A174-EB99-4367-A863-5D843D58F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78B1ED-FA07-4C70-8009-70CA5EE159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78B1ED-FA07-4C70-8009-70CA5EE15923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08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78B1ED-FA07-4C70-8009-70CA5EE1592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83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78B1ED-FA07-4C70-8009-70CA5EE15923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984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453A1E-061E-40AB-AFB2-33188979109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10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5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5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5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5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55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45B090C-5E3D-4D65-AF93-27C59A46CFDA}"/>
              </a:ext>
            </a:extLst>
          </p:cNvPr>
          <p:cNvSpPr/>
          <p:nvPr/>
        </p:nvSpPr>
        <p:spPr>
          <a:xfrm>
            <a:off x="0" y="0"/>
            <a:ext cx="9144000" cy="600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C59F07E5-EF77-4F4C-B854-BF5EC9702ED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6">
              <a:extLst>
                <a:ext uri="{FF2B5EF4-FFF2-40B4-BE49-F238E27FC236}">
                  <a16:creationId xmlns:a16="http://schemas.microsoft.com/office/drawing/2014/main" id="{129BA333-391C-43D2-91BE-4557B1D4704A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6ADD7781-9A6A-4D4E-A863-17C9CF6E8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10">
            <a:extLst>
              <a:ext uri="{FF2B5EF4-FFF2-40B4-BE49-F238E27FC236}">
                <a16:creationId xmlns:a16="http://schemas.microsoft.com/office/drawing/2014/main" id="{323A9BB8-E977-4FB4-BA7B-9A1C276651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3175"/>
            <a:ext cx="14478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1">
            <a:extLst>
              <a:ext uri="{FF2B5EF4-FFF2-40B4-BE49-F238E27FC236}">
                <a16:creationId xmlns:a16="http://schemas.microsoft.com/office/drawing/2014/main" id="{22900B4C-666F-4072-8D99-1F899BBA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26238B9C-C088-4BC4-AFE3-5EBD43EC8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3C760899-E0FF-4AFF-88E3-1AA2A88F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9E6D4D-FE90-4B54-994E-5C4FBAF20A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40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506F63-36D8-4D16-93CD-99ADEB57D4A5}"/>
              </a:ext>
            </a:extLst>
          </p:cNvPr>
          <p:cNvSpPr/>
          <p:nvPr/>
        </p:nvSpPr>
        <p:spPr>
          <a:xfrm>
            <a:off x="17463" y="0"/>
            <a:ext cx="9109075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2CF699-F4C0-46BA-9BD5-04EB2E3F3FD0}"/>
              </a:ext>
            </a:extLst>
          </p:cNvPr>
          <p:cNvSpPr/>
          <p:nvPr/>
        </p:nvSpPr>
        <p:spPr>
          <a:xfrm>
            <a:off x="1920875" y="-1588"/>
            <a:ext cx="1412875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4" name="组合 8">
            <a:extLst>
              <a:ext uri="{FF2B5EF4-FFF2-40B4-BE49-F238E27FC236}">
                <a16:creationId xmlns:a16="http://schemas.microsoft.com/office/drawing/2014/main" id="{AD561C8F-0109-4358-876F-8AEB539C25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7">
              <a:extLst>
                <a:ext uri="{FF2B5EF4-FFF2-40B4-BE49-F238E27FC236}">
                  <a16:creationId xmlns:a16="http://schemas.microsoft.com/office/drawing/2014/main" id="{69C07700-E8BC-4BC4-8903-080CEF654008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39DBD1D5-64EF-4B9D-9D77-D776E8E52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358A7CDB-8CD4-414C-9C85-6F39C2683073}"/>
              </a:ext>
            </a:extLst>
          </p:cNvPr>
          <p:cNvSpPr txBox="1"/>
          <p:nvPr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8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1F2BD987-EB53-4382-93E9-6E03EFB9EE37}"/>
              </a:ext>
            </a:extLst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论文综述</a:t>
            </a:r>
          </a:p>
        </p:txBody>
      </p:sp>
      <p:sp>
        <p:nvSpPr>
          <p:cNvPr id="9" name="TextBox 18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04D99CE-8A6B-4E9E-9E4A-814EF95D326A}"/>
              </a:ext>
            </a:extLst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0" name="TextBox 19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E7B5504-8CEE-42DD-8A36-4FE08BAA2454}"/>
              </a:ext>
            </a:extLst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1" name="TextBox 20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A2AFE3F-2880-45A5-B06D-9BA65B8A14E6}"/>
              </a:ext>
            </a:extLst>
          </p:cNvPr>
          <p:cNvSpPr txBox="1"/>
          <p:nvPr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98AA30CC-6168-4AA6-9B5D-6202CBC76F25}"/>
              </a:ext>
            </a:extLst>
          </p:cNvPr>
          <p:cNvCxnSpPr/>
          <p:nvPr/>
        </p:nvCxnSpPr>
        <p:spPr>
          <a:xfrm>
            <a:off x="45974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7">
            <a:extLst>
              <a:ext uri="{FF2B5EF4-FFF2-40B4-BE49-F238E27FC236}">
                <a16:creationId xmlns:a16="http://schemas.microsoft.com/office/drawing/2014/main" id="{52FF312B-787A-4A73-AD81-25C411EDC565}"/>
              </a:ext>
            </a:extLst>
          </p:cNvPr>
          <p:cNvCxnSpPr/>
          <p:nvPr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523D5F1A-2B48-4721-AB48-2AF621E02064}"/>
              </a:ext>
            </a:extLst>
          </p:cNvPr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9">
            <a:extLst>
              <a:ext uri="{FF2B5EF4-FFF2-40B4-BE49-F238E27FC236}">
                <a16:creationId xmlns:a16="http://schemas.microsoft.com/office/drawing/2014/main" id="{803B2E70-9C44-447E-B551-A244C4EC05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5FED10DC-CB22-4881-A5C6-9EE7CD43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E32F2F71-9FB0-45D9-8523-C2B871B95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F5E6A1B9-914D-4419-B275-A90159B5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C996E2-2BE9-4032-89D3-938845E0A7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30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287B68-5DE3-436C-96F8-C00A0E0469BD}"/>
              </a:ext>
            </a:extLst>
          </p:cNvPr>
          <p:cNvSpPr/>
          <p:nvPr/>
        </p:nvSpPr>
        <p:spPr>
          <a:xfrm>
            <a:off x="3333750" y="-1588"/>
            <a:ext cx="1263650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47E967BD-B2CC-4F38-A1A6-E429D99E89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6">
              <a:extLst>
                <a:ext uri="{FF2B5EF4-FFF2-40B4-BE49-F238E27FC236}">
                  <a16:creationId xmlns:a16="http://schemas.microsoft.com/office/drawing/2014/main" id="{A7750AC7-3ACC-4A9E-9B97-77056DA86D05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F430C875-BEDA-442C-8D8D-24157EBAC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133DAC96-986D-428B-AA9F-B249D38CC921}"/>
              </a:ext>
            </a:extLst>
          </p:cNvPr>
          <p:cNvSpPr txBox="1"/>
          <p:nvPr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7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9C12737E-1247-4724-ACED-B134762199E8}"/>
              </a:ext>
            </a:extLst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论文综述</a:t>
            </a:r>
          </a:p>
        </p:txBody>
      </p:sp>
      <p:sp>
        <p:nvSpPr>
          <p:cNvPr id="8" name="TextBox 18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D7BD7F8-E4A5-4E77-96B0-91A6DA640D95}"/>
              </a:ext>
            </a:extLst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9" name="TextBox 19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865F4D3-E1A3-4C46-9D63-7BCF0FB53FDE}"/>
              </a:ext>
            </a:extLst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0" name="TextBox 20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54BB916-03C6-4027-863A-9E6FCA2BC100}"/>
              </a:ext>
            </a:extLst>
          </p:cNvPr>
          <p:cNvSpPr txBox="1"/>
          <p:nvPr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4FD5B647-47F5-4271-985C-9956910309BA}"/>
              </a:ext>
            </a:extLst>
          </p:cNvPr>
          <p:cNvCxnSpPr/>
          <p:nvPr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F01DD31A-846B-42A1-A359-BBD6DB7C0F55}"/>
              </a:ext>
            </a:extLst>
          </p:cNvPr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7">
            <a:extLst>
              <a:ext uri="{FF2B5EF4-FFF2-40B4-BE49-F238E27FC236}">
                <a16:creationId xmlns:a16="http://schemas.microsoft.com/office/drawing/2014/main" id="{CFAC80A6-DCCC-4326-813F-10D44440A7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F6E786A1-C37A-4E55-8589-31AD431AAE31}"/>
              </a:ext>
            </a:extLst>
          </p:cNvPr>
          <p:cNvCxnSpPr/>
          <p:nvPr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B61A354-1E40-477D-B169-0C0FAF6FBC7B}"/>
              </a:ext>
            </a:extLst>
          </p:cNvPr>
          <p:cNvSpPr/>
          <p:nvPr/>
        </p:nvSpPr>
        <p:spPr>
          <a:xfrm>
            <a:off x="17463" y="0"/>
            <a:ext cx="9109075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E66C7B16-A06D-4C0C-86CF-58B6E7E3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51AEE173-0966-49B7-A1BD-483D16F0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F427B65D-8CD5-48F3-A0A4-B997F534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D0328A-68E3-4DF4-857D-4F53A94E7A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7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C507F99-88FF-4D52-AF8A-544EDD74EE64}"/>
              </a:ext>
            </a:extLst>
          </p:cNvPr>
          <p:cNvSpPr/>
          <p:nvPr/>
        </p:nvSpPr>
        <p:spPr>
          <a:xfrm>
            <a:off x="4629150" y="6350"/>
            <a:ext cx="1573213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38F67B94-3797-4F73-BE85-D1C81E0DAE7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6">
              <a:extLst>
                <a:ext uri="{FF2B5EF4-FFF2-40B4-BE49-F238E27FC236}">
                  <a16:creationId xmlns:a16="http://schemas.microsoft.com/office/drawing/2014/main" id="{CE0E6773-0303-42DD-A8D1-C9D410E67F68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08A067F3-BC12-4D74-99B5-37BC117745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C94A5EA8-8AED-417F-8082-E3D3994A54BA}"/>
              </a:ext>
            </a:extLst>
          </p:cNvPr>
          <p:cNvSpPr txBox="1"/>
          <p:nvPr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7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BF8C91E8-80C1-4769-B312-39DBBA26FD2C}"/>
              </a:ext>
            </a:extLst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论文综述</a:t>
            </a:r>
          </a:p>
        </p:txBody>
      </p:sp>
      <p:sp>
        <p:nvSpPr>
          <p:cNvPr id="8" name="TextBox 18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6B2867C-7CCD-45D0-AEB5-9C0B5191F7E1}"/>
              </a:ext>
            </a:extLst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9" name="TextBox 19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A7D221E-89E2-4503-AEF7-B6F67D6CC229}"/>
              </a:ext>
            </a:extLst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0" name="TextBox 20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9F4838-DDD4-48E5-8833-4C4199DCB249}"/>
              </a:ext>
            </a:extLst>
          </p:cNvPr>
          <p:cNvSpPr txBox="1"/>
          <p:nvPr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7A88B3EE-DDD3-43BC-977C-09755D435129}"/>
              </a:ext>
            </a:extLst>
          </p:cNvPr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CCE45381-7CAD-48DF-8641-89482EE20832}"/>
              </a:ext>
            </a:extLst>
          </p:cNvPr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7">
            <a:extLst>
              <a:ext uri="{FF2B5EF4-FFF2-40B4-BE49-F238E27FC236}">
                <a16:creationId xmlns:a16="http://schemas.microsoft.com/office/drawing/2014/main" id="{901699E3-D623-4C7E-86F3-D5F2D3195D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B464FC81-15A4-4D1C-B442-CC702659A73E}"/>
              </a:ext>
            </a:extLst>
          </p:cNvPr>
          <p:cNvCxnSpPr/>
          <p:nvPr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6743C8A-BEFB-4DBE-80FA-40104649DAD4}"/>
              </a:ext>
            </a:extLst>
          </p:cNvPr>
          <p:cNvSpPr/>
          <p:nvPr/>
        </p:nvSpPr>
        <p:spPr>
          <a:xfrm>
            <a:off x="17463" y="0"/>
            <a:ext cx="9109075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91DECBCF-B508-4EDF-8A29-991BC2392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2A9C430B-D508-4981-AE8E-AF4FDA95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0B0B07BD-0766-4B51-8C6A-095163CC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DCAA2F-1BA1-47A5-B5D8-865A41EE50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95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12DF4D-EB90-4D62-B5EF-0466AEA3CE71}"/>
              </a:ext>
            </a:extLst>
          </p:cNvPr>
          <p:cNvSpPr/>
          <p:nvPr/>
        </p:nvSpPr>
        <p:spPr>
          <a:xfrm>
            <a:off x="6194425" y="7938"/>
            <a:ext cx="1547813" cy="5191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5D86918E-D823-46DD-92F4-76107404E99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6">
              <a:extLst>
                <a:ext uri="{FF2B5EF4-FFF2-40B4-BE49-F238E27FC236}">
                  <a16:creationId xmlns:a16="http://schemas.microsoft.com/office/drawing/2014/main" id="{4A57F404-F62E-4AC5-8189-0C2962317CDD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85D11640-C65D-454C-B7CE-9DBE21C028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DE1256D2-BAC5-4F12-96E3-184BBA495FA9}"/>
              </a:ext>
            </a:extLst>
          </p:cNvPr>
          <p:cNvSpPr txBox="1"/>
          <p:nvPr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7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1D2F7D10-8C5B-4515-AB4B-9FC2A8435533}"/>
              </a:ext>
            </a:extLst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论文综述</a:t>
            </a:r>
          </a:p>
        </p:txBody>
      </p:sp>
      <p:sp>
        <p:nvSpPr>
          <p:cNvPr id="8" name="TextBox 18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87AC065-127D-42F7-8020-DC53D394B488}"/>
              </a:ext>
            </a:extLst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9" name="TextBox 19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19AEE68-4D6A-4FE8-8EFB-7026D4C99396}"/>
              </a:ext>
            </a:extLst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0" name="TextBox 20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7E51EEB-62B9-45B8-820A-B29540E5566A}"/>
              </a:ext>
            </a:extLst>
          </p:cNvPr>
          <p:cNvSpPr txBox="1"/>
          <p:nvPr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BB684118-E183-4398-8AF9-991A99F87509}"/>
              </a:ext>
            </a:extLst>
          </p:cNvPr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6">
            <a:extLst>
              <a:ext uri="{FF2B5EF4-FFF2-40B4-BE49-F238E27FC236}">
                <a16:creationId xmlns:a16="http://schemas.microsoft.com/office/drawing/2014/main" id="{59AF4A38-55F2-4E87-8C5B-154DD3E865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连接符 17">
            <a:extLst>
              <a:ext uri="{FF2B5EF4-FFF2-40B4-BE49-F238E27FC236}">
                <a16:creationId xmlns:a16="http://schemas.microsoft.com/office/drawing/2014/main" id="{E29507A5-872C-4257-A9A6-67199EAD8743}"/>
              </a:ext>
            </a:extLst>
          </p:cNvPr>
          <p:cNvCxnSpPr/>
          <p:nvPr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0DA9F5A5-7976-460E-9259-FF09A041C618}"/>
              </a:ext>
            </a:extLst>
          </p:cNvPr>
          <p:cNvCxnSpPr/>
          <p:nvPr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0BE8B8F-ECFC-4DE5-B94C-94A124A39E8C}"/>
              </a:ext>
            </a:extLst>
          </p:cNvPr>
          <p:cNvSpPr/>
          <p:nvPr/>
        </p:nvSpPr>
        <p:spPr>
          <a:xfrm>
            <a:off x="17463" y="0"/>
            <a:ext cx="9109075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DE20E54F-19D0-4612-9D09-9889E0C9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AC25D0A6-8D78-4DDE-A968-361B479A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039EBAF6-3D37-4952-BA5E-68C7F304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1088F8-E5B2-42C2-8364-7C9CB6C1B6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97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9E3811-6B9B-440C-9592-7C8FF369778E}"/>
              </a:ext>
            </a:extLst>
          </p:cNvPr>
          <p:cNvSpPr/>
          <p:nvPr/>
        </p:nvSpPr>
        <p:spPr>
          <a:xfrm>
            <a:off x="7769225" y="-4763"/>
            <a:ext cx="1374775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ECD49851-3FE6-447E-BF47-6D4CAEFFB52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6">
              <a:extLst>
                <a:ext uri="{FF2B5EF4-FFF2-40B4-BE49-F238E27FC236}">
                  <a16:creationId xmlns:a16="http://schemas.microsoft.com/office/drawing/2014/main" id="{DB1DEEA5-E513-4978-BD3F-5D514F09D071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83C2301C-D7B2-4DE0-B39E-BDA300CBF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FE185B31-81C7-40E4-8624-CEA57D294CA8}"/>
              </a:ext>
            </a:extLst>
          </p:cNvPr>
          <p:cNvSpPr txBox="1"/>
          <p:nvPr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7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32E8E4F6-0833-45E2-9BCC-7F35746A4E9C}"/>
              </a:ext>
            </a:extLst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论文综述</a:t>
            </a:r>
          </a:p>
        </p:txBody>
      </p:sp>
      <p:sp>
        <p:nvSpPr>
          <p:cNvPr id="8" name="TextBox 18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ECFAF39-5E3C-40A0-9B5A-4B6881C178AC}"/>
              </a:ext>
            </a:extLst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9" name="TextBox 19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0E4AF27-1C18-4F72-A368-D478BC5D6917}"/>
              </a:ext>
            </a:extLst>
          </p:cNvPr>
          <p:cNvSpPr txBox="1"/>
          <p:nvPr/>
        </p:nvSpPr>
        <p:spPr>
          <a:xfrm>
            <a:off x="6205538" y="141288"/>
            <a:ext cx="15541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0" name="TextBox 20">
            <a:hlinkClick r:id="" action="ppaction://noaction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0AF67BE9-DA6D-4795-88F1-3A7C0938365F}"/>
              </a:ext>
            </a:extLst>
          </p:cNvPr>
          <p:cNvSpPr txBox="1"/>
          <p:nvPr/>
        </p:nvSpPr>
        <p:spPr>
          <a:xfrm>
            <a:off x="7789863" y="149225"/>
            <a:ext cx="14033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796453C0-65CA-4361-B8C1-16C858FED569}"/>
              </a:ext>
            </a:extLst>
          </p:cNvPr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6">
            <a:extLst>
              <a:ext uri="{FF2B5EF4-FFF2-40B4-BE49-F238E27FC236}">
                <a16:creationId xmlns:a16="http://schemas.microsoft.com/office/drawing/2014/main" id="{B286B80D-6BC9-46BC-83DA-F798049934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连接符 17">
            <a:extLst>
              <a:ext uri="{FF2B5EF4-FFF2-40B4-BE49-F238E27FC236}">
                <a16:creationId xmlns:a16="http://schemas.microsoft.com/office/drawing/2014/main" id="{67FA830D-425D-4F77-83EF-89CAB66AF8C3}"/>
              </a:ext>
            </a:extLst>
          </p:cNvPr>
          <p:cNvCxnSpPr/>
          <p:nvPr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4EBC3581-6EE8-42AF-AA48-FCEB9D00D81E}"/>
              </a:ext>
            </a:extLst>
          </p:cNvPr>
          <p:cNvCxnSpPr/>
          <p:nvPr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9">
            <a:extLst>
              <a:ext uri="{FF2B5EF4-FFF2-40B4-BE49-F238E27FC236}">
                <a16:creationId xmlns:a16="http://schemas.microsoft.com/office/drawing/2014/main" id="{7DF0EAE5-CF6F-4076-B09F-6268C9B0130A}"/>
              </a:ext>
            </a:extLst>
          </p:cNvPr>
          <p:cNvCxnSpPr/>
          <p:nvPr/>
        </p:nvCxnSpPr>
        <p:spPr>
          <a:xfrm>
            <a:off x="61769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B63BA37-41D5-4C27-B159-17D77E7D7746}"/>
              </a:ext>
            </a:extLst>
          </p:cNvPr>
          <p:cNvSpPr/>
          <p:nvPr/>
        </p:nvSpPr>
        <p:spPr>
          <a:xfrm>
            <a:off x="17463" y="0"/>
            <a:ext cx="9109075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2198CD2F-1387-481F-95E2-261FEE14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页脚占位符 2">
            <a:extLst>
              <a:ext uri="{FF2B5EF4-FFF2-40B4-BE49-F238E27FC236}">
                <a16:creationId xmlns:a16="http://schemas.microsoft.com/office/drawing/2014/main" id="{6900107E-100D-4DA7-9C76-0D0C7583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4F86BD74-C474-432F-9C48-7DC2EDAB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16453B-733A-4290-AE58-662999E28D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18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C0C616-457E-4216-A61F-CB61D1A48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CFB07E-CF47-42D0-9353-C07B8DB13528}" type="datetimeFigureOut">
              <a:rPr lang="zh-CN" altLang="en-US"/>
              <a:pPr>
                <a:defRPr/>
              </a:pPr>
              <a:t>2023/6/4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09355-1649-400A-9686-7AF8D478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1832CE-1012-44B2-9FE9-1C9224D8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4BEB7-B1C8-429E-BD70-4312BE5A9C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4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26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19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62545F0-B6E2-4F29-B816-14C4015663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758BCBB-ABB3-4C1A-9DF8-D627C2AC4A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D2EBD-F465-4600-AE18-03729E780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1A96F-98BA-4883-A8AE-E30ABF782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E24DF-E768-4AF1-933B-4AE0040D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9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0CA3396-2F03-43DE-8187-5680D75F4C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NULL"/><Relationship Id="rId3" Type="http://schemas.openxmlformats.org/officeDocument/2006/relationships/tags" Target="../tags/tag9.xml"/><Relationship Id="rId7" Type="http://schemas.openxmlformats.org/officeDocument/2006/relationships/image" Target="../media/image16.jpg"/><Relationship Id="rId12" Type="http://schemas.openxmlformats.org/officeDocument/2006/relationships/image" Target="NULL"/><Relationship Id="rId2" Type="http://schemas.openxmlformats.org/officeDocument/2006/relationships/tags" Target="../tags/tag8.xml"/><Relationship Id="rId16" Type="http://schemas.openxmlformats.org/officeDocument/2006/relationships/image" Target="../media/image3.png"/><Relationship Id="rId1" Type="http://schemas.openxmlformats.org/officeDocument/2006/relationships/tags" Target="../tags/tag7.xml"/><Relationship Id="rId6" Type="http://schemas.openxmlformats.org/officeDocument/2006/relationships/image" Target="../media/image15.jpg"/><Relationship Id="rId11" Type="http://schemas.openxmlformats.org/officeDocument/2006/relationships/image" Target="NULL"/><Relationship Id="rId5" Type="http://schemas.openxmlformats.org/officeDocument/2006/relationships/image" Target="../media/image4.png"/><Relationship Id="rId15" Type="http://schemas.openxmlformats.org/officeDocument/2006/relationships/image" Target="../media/image10.jpeg"/><Relationship Id="rId10" Type="http://schemas.openxmlformats.org/officeDocument/2006/relationships/image" Target="NUL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7.jpg"/><Relationship Id="rId1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tags" Target="../tags/tag12.xml"/><Relationship Id="rId7" Type="http://schemas.openxmlformats.org/officeDocument/2006/relationships/image" Target="../media/image20.jp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9.jp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image" Target="../media/image24.jpg"/><Relationship Id="rId12" Type="http://schemas.openxmlformats.org/officeDocument/2006/relationships/image" Target="../media/image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3.jpg"/><Relationship Id="rId11" Type="http://schemas.openxmlformats.org/officeDocument/2006/relationships/image" Target="../media/image27.jpg"/><Relationship Id="rId5" Type="http://schemas.openxmlformats.org/officeDocument/2006/relationships/image" Target="../media/image22.jpg"/><Relationship Id="rId10" Type="http://schemas.openxmlformats.org/officeDocument/2006/relationships/image" Target="../media/image26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3" Type="http://schemas.openxmlformats.org/officeDocument/2006/relationships/tags" Target="../tags/tag18.xml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4.png"/><Relationship Id="rId15" Type="http://schemas.openxmlformats.org/officeDocument/2006/relationships/image" Target="../media/image3.png"/><Relationship Id="rId10" Type="http://schemas.openxmlformats.org/officeDocument/2006/relationships/image" Target="../media/image32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1.jpg"/><Relationship Id="rId1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5" Type="http://schemas.openxmlformats.org/officeDocument/2006/relationships/image" Target="../media/image5.png"/><Relationship Id="rId4" Type="http://schemas.openxmlformats.org/officeDocument/2006/relationships/image" Target="../media/image49.jpg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2.gif"/><Relationship Id="rId4" Type="http://schemas.openxmlformats.org/officeDocument/2006/relationships/image" Target="../media/image6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12" Type="http://schemas.openxmlformats.org/officeDocument/2006/relationships/image" Target="../media/image70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11" Type="http://schemas.openxmlformats.org/officeDocument/2006/relationships/image" Target="../media/image3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4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8.jpg"/><Relationship Id="rId4" Type="http://schemas.openxmlformats.org/officeDocument/2006/relationships/image" Target="../media/image2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cdn.nlark.com/yuque/0/2022/jpeg/26313899/1649490318928-1fb191c4-df46-4ec6-9f55-595f36159fd3.jpeg" TargetMode="External"/><Relationship Id="rId7" Type="http://schemas.openxmlformats.org/officeDocument/2006/relationships/hyperlink" Target="https://ae01.alicdn.com/kf/H8a5f9057ed4444519b474a9091a70b89d.jp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2t1xqejof9utc.cloudfront.net/screenshots/pics/e6672a10992ea1677a46e174d8a2b4da/large.png" TargetMode="External"/><Relationship Id="rId5" Type="http://schemas.openxmlformats.org/officeDocument/2006/relationships/hyperlink" Target="https://www.st.com/bin/ecommerce/api/image.PF267026.en.feature-description-include-personalized-no-cpn-medium.jpg" TargetMode="External"/><Relationship Id="rId4" Type="http://schemas.openxmlformats.org/officeDocument/2006/relationships/hyperlink" Target="https://robotools.in/wp-content/uploads/2022/02/DS1302-RTC-Real-Time-Clock-Module-with-Battery-2.webp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tags" Target="../tags/tag3.xml"/><Relationship Id="rId7" Type="http://schemas.openxmlformats.org/officeDocument/2006/relationships/image" Target="NUL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11.jpeg"/><Relationship Id="rId12" Type="http://schemas.openxmlformats.org/officeDocument/2006/relationships/image" Target="NUL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jpeg"/><Relationship Id="rId11" Type="http://schemas.openxmlformats.org/officeDocument/2006/relationships/image" Target="NULL"/><Relationship Id="rId5" Type="http://schemas.openxmlformats.org/officeDocument/2006/relationships/image" Target="../media/image4.png"/><Relationship Id="rId10" Type="http://schemas.openxmlformats.org/officeDocument/2006/relationships/image" Target="../media/image14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969E634-FE70-4CF6-8EB3-DDF882D5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33" y="3048804"/>
            <a:ext cx="2079478" cy="197998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C61F377-EC7E-4758-A6DB-B84F18B33F5C}"/>
              </a:ext>
            </a:extLst>
          </p:cNvPr>
          <p:cNvSpPr/>
          <p:nvPr/>
        </p:nvSpPr>
        <p:spPr>
          <a:xfrm>
            <a:off x="1" y="1663030"/>
            <a:ext cx="9144000" cy="1326142"/>
          </a:xfrm>
          <a:prstGeom prst="rect">
            <a:avLst/>
          </a:prstGeom>
          <a:gradFill>
            <a:gsLst>
              <a:gs pos="0">
                <a:srgbClr val="185D69"/>
              </a:gs>
              <a:gs pos="71000">
                <a:srgbClr val="11434B"/>
              </a:gs>
            </a:gsLst>
            <a:lin ang="2700000" scaled="1"/>
          </a:gradFill>
          <a:ln>
            <a:noFill/>
          </a:ln>
          <a:effectLst>
            <a:outerShdw blurRad="381000" dist="508000" dir="5400000" sx="90000" sy="90000" algn="t" rotWithShape="0">
              <a:srgbClr val="185D6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思源黑体 CN Regular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86BA31-F033-47C5-A523-5545FF0DA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024" y="1663029"/>
            <a:ext cx="69723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Design Project and Skills Final Report </a:t>
            </a:r>
            <a:br>
              <a:rPr lang="en-US" altLang="zh-CN" sz="2000" dirty="0">
                <a:solidFill>
                  <a:schemeClr val="bg1"/>
                </a:solidFill>
              </a:rPr>
            </a:b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7370F0-8665-4E82-A0E0-C0CAC89A2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911" y="2140082"/>
            <a:ext cx="5724525" cy="4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Delivered by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41</a:t>
            </a:r>
            <a:r>
              <a:rPr lang="zh-CN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“Furious” </a:t>
            </a:r>
          </a:p>
        </p:txBody>
      </p:sp>
      <p:pic>
        <p:nvPicPr>
          <p:cNvPr id="10243" name="图片 4">
            <a:extLst>
              <a:ext uri="{FF2B5EF4-FFF2-40B4-BE49-F238E27FC236}">
                <a16:creationId xmlns:a16="http://schemas.microsoft.com/office/drawing/2014/main" id="{2C169F58-F795-4655-B01B-C7D40D48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615" y="354995"/>
            <a:ext cx="35433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F00DD4-DD5E-4175-AB01-45562C71518E}"/>
              </a:ext>
            </a:extLst>
          </p:cNvPr>
          <p:cNvSpPr txBox="1"/>
          <p:nvPr/>
        </p:nvSpPr>
        <p:spPr>
          <a:xfrm>
            <a:off x="3105421" y="2571750"/>
            <a:ext cx="2867503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altLang="zh-C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2023.02 – 2023.06</a:t>
            </a:r>
            <a:endParaRPr lang="zh-CN" altLang="en-US" sz="16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EAFEDD-0095-4F6B-87BE-84313D6E32AF}"/>
              </a:ext>
            </a:extLst>
          </p:cNvPr>
          <p:cNvSpPr txBox="1"/>
          <p:nvPr/>
        </p:nvSpPr>
        <p:spPr>
          <a:xfrm>
            <a:off x="6055360" y="2279362"/>
            <a:ext cx="7061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🚗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6DFBAB-F5DE-4898-9F93-EB2B4A789088}"/>
              </a:ext>
            </a:extLst>
          </p:cNvPr>
          <p:cNvSpPr txBox="1"/>
          <p:nvPr/>
        </p:nvSpPr>
        <p:spPr>
          <a:xfrm>
            <a:off x="6294120" y="2279362"/>
            <a:ext cx="7061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🚗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8CD666-3BA0-41B3-BB1A-ED6E0F614C40}"/>
              </a:ext>
            </a:extLst>
          </p:cNvPr>
          <p:cNvSpPr txBox="1"/>
          <p:nvPr/>
        </p:nvSpPr>
        <p:spPr>
          <a:xfrm>
            <a:off x="6452077" y="2279362"/>
            <a:ext cx="857567" cy="3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🚗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E9F3F728-670E-552F-E4B8-5F1209BC824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EC03D370-A27B-FE89-B86E-45237D38811F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8">
            <a:extLst>
              <a:ext uri="{FF2B5EF4-FFF2-40B4-BE49-F238E27FC236}">
                <a16:creationId xmlns:a16="http://schemas.microsoft.com/office/drawing/2014/main" id="{FCF098B8-3E00-3E98-4B0A-482905642A2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47838" y="15875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Sensor System-Visual Processor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2100EF1-5DCE-704C-C996-EF1D3CEBE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53" y="1387218"/>
            <a:ext cx="2133600" cy="1600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660FEF-422E-9496-DDB7-16F4A524C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6957" y="1387218"/>
            <a:ext cx="2133600" cy="1600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7391D25-C3BF-AD84-90CF-49617035CC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461" y="1388180"/>
            <a:ext cx="2133600" cy="1600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1D24FED-664B-6E05-89B9-F5E9F1C60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81" y="1917522"/>
            <a:ext cx="2133600" cy="16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72E8156-08E8-E707-02DE-3A85F833316F}"/>
                  </a:ext>
                </a:extLst>
              </p:cNvPr>
              <p:cNvSpPr txBox="1"/>
              <p:nvPr/>
            </p:nvSpPr>
            <p:spPr>
              <a:xfrm>
                <a:off x="1376948" y="3822754"/>
                <a:ext cx="750875" cy="307777"/>
              </a:xfrm>
              <a:prstGeom prst="rect">
                <a:avLst/>
              </a:prstGeom>
              <a:ln w="25400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  <m:r>
                      <a:rPr lang="en-US" altLang="zh-CN" sz="1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72E8156-08E8-E707-02DE-3A85F8333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948" y="3822754"/>
                <a:ext cx="75087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noFill/>
                <a:tailEnd type="triangle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176A0F-9D63-1111-5232-0CB9A2C31CCA}"/>
                  </a:ext>
                </a:extLst>
              </p:cNvPr>
              <p:cNvSpPr txBox="1"/>
              <p:nvPr/>
            </p:nvSpPr>
            <p:spPr>
              <a:xfrm>
                <a:off x="4166188" y="3822754"/>
                <a:ext cx="852170" cy="307777"/>
              </a:xfrm>
              <a:prstGeom prst="rect">
                <a:avLst/>
              </a:prstGeom>
              <a:ln w="25400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altLang="zh-CN" sz="1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5176A0F-9D63-1111-5232-0CB9A2C31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188" y="3822754"/>
                <a:ext cx="85217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noFill/>
                <a:tailEnd type="triangle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AEB12B0-0D27-15E2-72B0-52D8C2FCEF32}"/>
                  </a:ext>
                </a:extLst>
              </p:cNvPr>
              <p:cNvSpPr txBox="1"/>
              <p:nvPr/>
            </p:nvSpPr>
            <p:spPr>
              <a:xfrm>
                <a:off x="6976982" y="3822754"/>
                <a:ext cx="750874" cy="307777"/>
              </a:xfrm>
              <a:prstGeom prst="rect">
                <a:avLst/>
              </a:prstGeom>
              <a:ln w="25400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  <m:r>
                      <a:rPr lang="en-US" altLang="zh-CN" sz="1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AEB12B0-0D27-15E2-72B0-52D8C2FCE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82" y="3822754"/>
                <a:ext cx="75087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noFill/>
                <a:tailEnd type="triangle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3293DA8B-0922-80F6-BD4A-2CD9D9989FC0}"/>
              </a:ext>
            </a:extLst>
          </p:cNvPr>
          <p:cNvSpPr txBox="1"/>
          <p:nvPr/>
        </p:nvSpPr>
        <p:spPr>
          <a:xfrm>
            <a:off x="3531285" y="4127786"/>
            <a:ext cx="2207037" cy="307777"/>
          </a:xfrm>
          <a:prstGeom prst="rect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(Left speed &lt; Right Speed)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D920BB8-457A-9BD7-1C9D-A1EFF2AF846C}"/>
              </a:ext>
            </a:extLst>
          </p:cNvPr>
          <p:cNvSpPr txBox="1"/>
          <p:nvPr/>
        </p:nvSpPr>
        <p:spPr>
          <a:xfrm>
            <a:off x="6336011" y="4127785"/>
            <a:ext cx="2207037" cy="307777"/>
          </a:xfrm>
          <a:prstGeom prst="rect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(Left speed &gt; Right Speed)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8F24574-24FA-586B-A736-FD9E96CA6DE0}"/>
                  </a:ext>
                </a:extLst>
              </p:cNvPr>
              <p:cNvSpPr txBox="1"/>
              <p:nvPr/>
            </p:nvSpPr>
            <p:spPr>
              <a:xfrm>
                <a:off x="732530" y="4125717"/>
                <a:ext cx="2260083" cy="307777"/>
              </a:xfrm>
              <a:prstGeom prst="rect">
                <a:avLst/>
              </a:prstGeom>
              <a:ln w="25400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(Left speed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Right Speed)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8F24574-24FA-586B-A736-FD9E96CA6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30" y="4125717"/>
                <a:ext cx="2260083" cy="307777"/>
              </a:xfrm>
              <a:prstGeom prst="rect">
                <a:avLst/>
              </a:prstGeom>
              <a:blipFill>
                <a:blip r:embed="rId13"/>
                <a:stretch>
                  <a:fillRect l="-809" t="-4000" b="-20000"/>
                </a:stretch>
              </a:blipFill>
              <a:ln w="25400">
                <a:noFill/>
                <a:tailEnd type="triangle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454BE31C-C11E-0B18-ECDC-01D0805D70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9985" y="1922594"/>
            <a:ext cx="2133600" cy="1600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7EA2F2E-C054-2A2E-8F0D-2E16B4B5C2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6489" y="1917522"/>
            <a:ext cx="2133600" cy="1600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CEC4E99-8E48-4EAA-807D-B5DE851B97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3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96847888-4C3B-013C-068F-78326402E4E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11D079AD-BA31-A7E6-8DDD-BB2959D2316C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8">
            <a:extLst>
              <a:ext uri="{FF2B5EF4-FFF2-40B4-BE49-F238E27FC236}">
                <a16:creationId xmlns:a16="http://schemas.microsoft.com/office/drawing/2014/main" id="{114E6A7A-3D8C-95A1-E667-9E50E07E47D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47838" y="15875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Sensor System-Visual Processor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6115CC-AE07-B4CA-8652-66309851A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3" y="1812865"/>
            <a:ext cx="2438400" cy="1828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9B438D-8F7C-8425-3649-943D3794F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87" y="1812865"/>
            <a:ext cx="2438400" cy="1828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07087D-9B0A-7ABF-49EE-5C17F6A308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8200" y="1812865"/>
            <a:ext cx="2438400" cy="18288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A288133-F498-AB5A-4BA6-DF9D7A3D6C4A}"/>
              </a:ext>
            </a:extLst>
          </p:cNvPr>
          <p:cNvSpPr/>
          <p:nvPr/>
        </p:nvSpPr>
        <p:spPr>
          <a:xfrm>
            <a:off x="7029721" y="3716275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741F59-AF65-B946-5653-826D799CC9A6}"/>
              </a:ext>
            </a:extLst>
          </p:cNvPr>
          <p:cNvSpPr/>
          <p:nvPr/>
        </p:nvSpPr>
        <p:spPr>
          <a:xfrm>
            <a:off x="4313508" y="3716275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73BB15-D8CD-08A3-A2AE-09D2DCAFD529}"/>
              </a:ext>
            </a:extLst>
          </p:cNvPr>
          <p:cNvSpPr/>
          <p:nvPr/>
        </p:nvSpPr>
        <p:spPr>
          <a:xfrm>
            <a:off x="1489346" y="3716275"/>
            <a:ext cx="56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3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1042CB-D21F-3852-941E-7159F3880CDA}"/>
              </a:ext>
            </a:extLst>
          </p:cNvPr>
          <p:cNvSpPr txBox="1"/>
          <p:nvPr/>
        </p:nvSpPr>
        <p:spPr>
          <a:xfrm>
            <a:off x="1993038" y="988338"/>
            <a:ext cx="515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Gothic" panose="020B0502020202020204" pitchFamily="34" charset="0"/>
              </a:rPr>
              <a:t>Arrow Detection and Recognition</a:t>
            </a:r>
            <a:endParaRPr lang="zh-CN" alt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5ADF7E7-1705-4EEB-93B7-ED3A782935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0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A3AC54-9DF4-C372-7D84-0FA7C1B1F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11" y="895850"/>
            <a:ext cx="1828800" cy="137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DB3533-C8A2-E98E-C963-D3020A800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111" y="1615850"/>
            <a:ext cx="1828800" cy="13716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600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156FA8-08A2-2254-BBA1-573F356A3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111" y="2335850"/>
            <a:ext cx="1828800" cy="13716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60000" algn="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5">
            <a:extLst>
              <a:ext uri="{FF2B5EF4-FFF2-40B4-BE49-F238E27FC236}">
                <a16:creationId xmlns:a16="http://schemas.microsoft.com/office/drawing/2014/main" id="{E94CB878-5514-6FA4-5BD0-E2FA9234506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直接连接符 27">
            <a:extLst>
              <a:ext uri="{FF2B5EF4-FFF2-40B4-BE49-F238E27FC236}">
                <a16:creationId xmlns:a16="http://schemas.microsoft.com/office/drawing/2014/main" id="{220A5CC5-625B-EBCE-5E01-20C6F4A3A4EA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8">
            <a:extLst>
              <a:ext uri="{FF2B5EF4-FFF2-40B4-BE49-F238E27FC236}">
                <a16:creationId xmlns:a16="http://schemas.microsoft.com/office/drawing/2014/main" id="{2349A99A-4027-070E-B736-09B47385260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47838" y="15875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Sensor System-Visual Processor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F82CA92-C98F-9E81-BA2B-8CC134DA9A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225" y="895850"/>
            <a:ext cx="1828800" cy="137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8712C8E-5C45-A552-6C04-6EEC4FA44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3225" y="1615850"/>
            <a:ext cx="1828800" cy="13716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60000" algn="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149B7F7-2D5E-5E41-2FD5-7BA94DA926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3225" y="2335850"/>
            <a:ext cx="1828800" cy="13716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60000" algn="l" rotWithShape="0">
              <a:prstClr val="black">
                <a:alpha val="40000"/>
              </a:prstClr>
            </a:outerShdw>
          </a:effec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4A7A02F2-9C2E-F69F-9078-3051B08C1F47}"/>
              </a:ext>
            </a:extLst>
          </p:cNvPr>
          <p:cNvSpPr/>
          <p:nvPr/>
        </p:nvSpPr>
        <p:spPr>
          <a:xfrm>
            <a:off x="3017248" y="3004913"/>
            <a:ext cx="108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85023AE-D3E9-A5D2-56B3-24464B5F7804}"/>
              </a:ext>
            </a:extLst>
          </p:cNvPr>
          <p:cNvSpPr/>
          <p:nvPr/>
        </p:nvSpPr>
        <p:spPr>
          <a:xfrm>
            <a:off x="3557248" y="2284913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95A8C2-DF2F-5DE1-98A6-F84552ACF9CC}"/>
              </a:ext>
            </a:extLst>
          </p:cNvPr>
          <p:cNvSpPr/>
          <p:nvPr/>
        </p:nvSpPr>
        <p:spPr>
          <a:xfrm>
            <a:off x="6979251" y="3004913"/>
            <a:ext cx="108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17DC936-8B65-97D9-BD5F-B00154C625C6}"/>
              </a:ext>
            </a:extLst>
          </p:cNvPr>
          <p:cNvSpPr/>
          <p:nvPr/>
        </p:nvSpPr>
        <p:spPr>
          <a:xfrm>
            <a:off x="7519251" y="2284913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58AE531-1AD0-BA77-8FCE-E506C2CBBC17}"/>
              </a:ext>
            </a:extLst>
          </p:cNvPr>
          <p:cNvSpPr/>
          <p:nvPr/>
        </p:nvSpPr>
        <p:spPr>
          <a:xfrm>
            <a:off x="1174286" y="3724913"/>
            <a:ext cx="288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5EF37EA-FA5C-9E65-CC47-0EFFD14CD4A7}"/>
              </a:ext>
            </a:extLst>
          </p:cNvPr>
          <p:cNvSpPr/>
          <p:nvPr/>
        </p:nvSpPr>
        <p:spPr>
          <a:xfrm>
            <a:off x="5133225" y="3724913"/>
            <a:ext cx="288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表格 35">
            <a:extLst>
              <a:ext uri="{FF2B5EF4-FFF2-40B4-BE49-F238E27FC236}">
                <a16:creationId xmlns:a16="http://schemas.microsoft.com/office/drawing/2014/main" id="{EE4343C3-E62D-8D36-7116-EAF9F5CF07DF}"/>
              </a:ext>
            </a:extLst>
          </p:cNvPr>
          <p:cNvGraphicFramePr>
            <a:graphicFrameLocks noGrp="1"/>
          </p:cNvGraphicFramePr>
          <p:nvPr/>
        </p:nvGraphicFramePr>
        <p:xfrm>
          <a:off x="1084640" y="4022370"/>
          <a:ext cx="2995271" cy="741680"/>
        </p:xfrm>
        <a:graphic>
          <a:graphicData uri="http://schemas.openxmlformats.org/drawingml/2006/table">
            <a:tbl>
              <a:tblPr firstRow="1" bandRow="1">
                <a:solidFill>
                  <a:srgbClr val="79B589"/>
                </a:solidFill>
              </a:tblPr>
              <a:tblGrid>
                <a:gridCol w="2995271">
                  <a:extLst>
                    <a:ext uri="{9D8B030D-6E8A-4147-A177-3AD203B41FA5}">
                      <a16:colId xmlns:a16="http://schemas.microsoft.com/office/drawing/2014/main" val="3155165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entury Gothic" panose="020B0502020202020204" pitchFamily="34" charset="0"/>
                        </a:rPr>
                        <a:t>Validation test performance</a:t>
                      </a:r>
                      <a:endParaRPr lang="zh-CN" altLang="en-US" sz="16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D4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8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entury Gothic" panose="020B0502020202020204" pitchFamily="34" charset="0"/>
                        </a:rPr>
                        <a:t>Field test performance</a:t>
                      </a:r>
                      <a:endParaRPr lang="zh-CN" altLang="en-US" sz="16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DA4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1796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E71D5A71-E2A5-D64F-0A0B-7C8F6785AF29}"/>
              </a:ext>
            </a:extLst>
          </p:cNvPr>
          <p:cNvGraphicFramePr>
            <a:graphicFrameLocks noGrp="1"/>
          </p:cNvGraphicFramePr>
          <p:nvPr/>
        </p:nvGraphicFramePr>
        <p:xfrm>
          <a:off x="5046754" y="4022370"/>
          <a:ext cx="2995271" cy="741680"/>
        </p:xfrm>
        <a:graphic>
          <a:graphicData uri="http://schemas.openxmlformats.org/drawingml/2006/table">
            <a:tbl>
              <a:tblPr firstRow="1" bandRow="1"/>
              <a:tblGrid>
                <a:gridCol w="2995271">
                  <a:extLst>
                    <a:ext uri="{9D8B030D-6E8A-4147-A177-3AD203B41FA5}">
                      <a16:colId xmlns:a16="http://schemas.microsoft.com/office/drawing/2014/main" val="3155165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Validation test performance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D4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58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Field test performance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0D4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1796"/>
                  </a:ext>
                </a:extLst>
              </a:tr>
            </a:tbl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622A4788-1B1D-43AB-A9F9-CA6F09A89E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3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B3D9C365-0073-539A-4D42-5C2D5D07070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19155019-5C16-2DFB-6819-728F07238321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8">
            <a:extLst>
              <a:ext uri="{FF2B5EF4-FFF2-40B4-BE49-F238E27FC236}">
                <a16:creationId xmlns:a16="http://schemas.microsoft.com/office/drawing/2014/main" id="{95ED2113-08CA-720A-74EA-F70694FED26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47838" y="15875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Sensor System-Visual Processor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69A23B-EDA9-7E12-5DE6-A4AA04366EF9}"/>
              </a:ext>
            </a:extLst>
          </p:cNvPr>
          <p:cNvSpPr txBox="1"/>
          <p:nvPr/>
        </p:nvSpPr>
        <p:spPr>
          <a:xfrm>
            <a:off x="639852" y="677018"/>
            <a:ext cx="513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Gothic" panose="020B0502020202020204" pitchFamily="34" charset="0"/>
              </a:rPr>
              <a:t>Variable Threshold for Binarization</a:t>
            </a:r>
            <a:endParaRPr lang="zh-CN" alt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8254586-14EC-2BBA-1DC4-2708F0480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188" y="1264330"/>
            <a:ext cx="1524000" cy="1143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60000" sx="1000" sy="10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56BF46-1AFF-4D3C-F547-1359B4E030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188" y="2163125"/>
            <a:ext cx="1524000" cy="1143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4800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570A9A7-83D3-8D01-10F5-689B5029B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2438" y="3061920"/>
            <a:ext cx="1524000" cy="1143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4800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E1FA34-F33A-B77F-6CB7-FA295D8BB6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934" y="1252890"/>
            <a:ext cx="1524000" cy="1143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60000" sx="1000" sy="10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D85E1F-ED03-8EB9-5CA0-314996A968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7934" y="2152890"/>
            <a:ext cx="1524000" cy="1143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4800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7AE9C6-9C89-C645-3502-DD3B251A97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7934" y="3052890"/>
            <a:ext cx="1524000" cy="1143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480000" algn="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5F44221-D515-6C1D-FAEC-2C30B3A69FFC}"/>
              </a:ext>
            </a:extLst>
          </p:cNvPr>
          <p:cNvSpPr/>
          <p:nvPr/>
        </p:nvSpPr>
        <p:spPr>
          <a:xfrm rot="5400000">
            <a:off x="2935252" y="2693480"/>
            <a:ext cx="1080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95AECDB-38B3-61A0-DDB4-20E016340A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8688" y="1264330"/>
            <a:ext cx="1524000" cy="1143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60000" sx="1000" sy="1000" algn="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0D9834E-27E9-6215-6358-46B476AD0C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6438" y="2163125"/>
            <a:ext cx="1524000" cy="1143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480000" algn="l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F6C3A60-4604-3D80-1FA5-4E530789A7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8688" y="3073360"/>
            <a:ext cx="1524000" cy="1143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52400" dist="190500" dir="9480000" algn="l" rotWithShape="0">
              <a:prstClr val="black">
                <a:alpha val="40000"/>
              </a:prstClr>
            </a:outerShdw>
          </a:effec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8990D492-C51B-9302-97A3-28C02B9F214B}"/>
              </a:ext>
            </a:extLst>
          </p:cNvPr>
          <p:cNvSpPr/>
          <p:nvPr/>
        </p:nvSpPr>
        <p:spPr>
          <a:xfrm rot="5400000">
            <a:off x="3297503" y="3593480"/>
            <a:ext cx="1080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874EB76-DDCE-2CDF-5C03-D98B21B54A32}"/>
              </a:ext>
            </a:extLst>
          </p:cNvPr>
          <p:cNvSpPr/>
          <p:nvPr/>
        </p:nvSpPr>
        <p:spPr>
          <a:xfrm rot="5400000">
            <a:off x="5538052" y="2693480"/>
            <a:ext cx="1080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D6A4CF9-FC35-725C-AA43-497DC94CAEB4}"/>
              </a:ext>
            </a:extLst>
          </p:cNvPr>
          <p:cNvSpPr/>
          <p:nvPr/>
        </p:nvSpPr>
        <p:spPr>
          <a:xfrm rot="5400000">
            <a:off x="5901652" y="3593480"/>
            <a:ext cx="1080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9AE7A62-12DE-F93F-C70B-3947AA454B2F}"/>
              </a:ext>
            </a:extLst>
          </p:cNvPr>
          <p:cNvSpPr/>
          <p:nvPr/>
        </p:nvSpPr>
        <p:spPr>
          <a:xfrm rot="5400000">
            <a:off x="312224" y="2682680"/>
            <a:ext cx="1080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226B66-7FD9-3985-50CC-BE2D7685C541}"/>
              </a:ext>
            </a:extLst>
          </p:cNvPr>
          <p:cNvSpPr/>
          <p:nvPr/>
        </p:nvSpPr>
        <p:spPr>
          <a:xfrm rot="5400000">
            <a:off x="674452" y="3582680"/>
            <a:ext cx="1080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FAF265-CD7B-1E7E-C75E-CC3E06BED410}"/>
              </a:ext>
            </a:extLst>
          </p:cNvPr>
          <p:cNvSpPr/>
          <p:nvPr/>
        </p:nvSpPr>
        <p:spPr>
          <a:xfrm>
            <a:off x="1221934" y="4212680"/>
            <a:ext cx="1800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C1C12B-BC60-0F92-2B11-AC86B7684EC9}"/>
              </a:ext>
            </a:extLst>
          </p:cNvPr>
          <p:cNvSpPr/>
          <p:nvPr/>
        </p:nvSpPr>
        <p:spPr>
          <a:xfrm>
            <a:off x="3866940" y="4222274"/>
            <a:ext cx="1800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632EF5-A7F3-F887-8EA1-056F84C72F23}"/>
              </a:ext>
            </a:extLst>
          </p:cNvPr>
          <p:cNvSpPr/>
          <p:nvPr/>
        </p:nvSpPr>
        <p:spPr>
          <a:xfrm>
            <a:off x="6452688" y="4233715"/>
            <a:ext cx="1800000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C687E1-FC1C-DFD9-94D0-295A52F19950}"/>
              </a:ext>
            </a:extLst>
          </p:cNvPr>
          <p:cNvSpPr txBox="1"/>
          <p:nvPr/>
        </p:nvSpPr>
        <p:spPr>
          <a:xfrm>
            <a:off x="1280058" y="4399975"/>
            <a:ext cx="2043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entury Gothic" panose="020B0502020202020204" pitchFamily="34" charset="0"/>
              </a:rPr>
              <a:t>Original Grayscale</a:t>
            </a:r>
            <a:endParaRPr lang="zh-CN" altLang="en-US" sz="1600" dirty="0">
              <a:latin typeface="Century Gothic" panose="020B0502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D1B8417-6684-BC76-44B9-2116A4301E22}"/>
              </a:ext>
            </a:extLst>
          </p:cNvPr>
          <p:cNvSpPr txBox="1"/>
          <p:nvPr/>
        </p:nvSpPr>
        <p:spPr>
          <a:xfrm>
            <a:off x="4002053" y="4413600"/>
            <a:ext cx="1850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entury Gothic" panose="020B0502020202020204" pitchFamily="34" charset="0"/>
              </a:rPr>
              <a:t>Fixed Threshold</a:t>
            </a:r>
            <a:endParaRPr lang="zh-CN" altLang="en-US" sz="1600" dirty="0">
              <a:latin typeface="Century Gothic" panose="020B0502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E9EC443-1BBC-1561-229E-897395F5BDCF}"/>
              </a:ext>
            </a:extLst>
          </p:cNvPr>
          <p:cNvSpPr txBox="1"/>
          <p:nvPr/>
        </p:nvSpPr>
        <p:spPr>
          <a:xfrm>
            <a:off x="6387186" y="4399975"/>
            <a:ext cx="221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Variable Threshold</a:t>
            </a:r>
          </a:p>
          <a:p>
            <a:pPr algn="ctr"/>
            <a:r>
              <a:rPr lang="en-US" altLang="zh-CN" sz="1600" dirty="0">
                <a:latin typeface="Century Gothic" panose="020B0502020202020204" pitchFamily="34" charset="0"/>
              </a:rPr>
              <a:t>(average gray level)</a:t>
            </a:r>
            <a:endParaRPr lang="zh-CN" alt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C482713-0508-4B1C-A08C-480F675B49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4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Sensor System-Ultrasonic Ranging Sensor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B2D102-3EF8-FAEC-2E45-97492E5BB49C}"/>
              </a:ext>
            </a:extLst>
          </p:cNvPr>
          <p:cNvSpPr txBox="1"/>
          <p:nvPr/>
        </p:nvSpPr>
        <p:spPr>
          <a:xfrm>
            <a:off x="1309871" y="3679745"/>
            <a:ext cx="1443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Fig.3 HC-SR04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6EE657-48F7-6CC0-1B29-8ED9C4A0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6" y="1205422"/>
            <a:ext cx="2667443" cy="23445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8F0F072-3BEC-8894-E260-FDADF76582EB}"/>
              </a:ext>
            </a:extLst>
          </p:cNvPr>
          <p:cNvSpPr/>
          <p:nvPr/>
        </p:nvSpPr>
        <p:spPr>
          <a:xfrm>
            <a:off x="4447257" y="1155978"/>
            <a:ext cx="3230372" cy="28315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composition</a:t>
            </a:r>
          </a:p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ultrasonic transmitter </a:t>
            </a:r>
          </a:p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an ultrasonic receiver</a:t>
            </a:r>
          </a:p>
          <a:p>
            <a:pPr algn="ctr"/>
            <a:endParaRPr lang="en-US" altLang="zh-CN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</a:t>
            </a:r>
          </a:p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1.Sending ultrasonic pulse</a:t>
            </a:r>
          </a:p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2.Received ultrasonic echo</a:t>
            </a:r>
          </a:p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3.Calculating distance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856150-A5C4-44A5-B4D5-ED79B3EC6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8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Sensor System-Ultrasonic Ranging Sensor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B2D102-3EF8-FAEC-2E45-97492E5BB49C}"/>
              </a:ext>
            </a:extLst>
          </p:cNvPr>
          <p:cNvSpPr txBox="1"/>
          <p:nvPr/>
        </p:nvSpPr>
        <p:spPr>
          <a:xfrm>
            <a:off x="1106119" y="37588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Fig.3 HC-SR04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6EE657-48F7-6CC0-1B29-8ED9C4A0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16" y="1135848"/>
            <a:ext cx="2667443" cy="23445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1F3198-9854-BB5E-88C3-E7D0F7AC6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349" y="738604"/>
            <a:ext cx="3212904" cy="18331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58656E-90C3-44F0-88E5-57834FA09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29D9303-07EE-08F1-4975-2A084F551B00}"/>
              </a:ext>
            </a:extLst>
          </p:cNvPr>
          <p:cNvSpPr txBox="1"/>
          <p:nvPr/>
        </p:nvSpPr>
        <p:spPr>
          <a:xfrm>
            <a:off x="4014167" y="2676426"/>
            <a:ext cx="4572000" cy="1941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and implementation methods in specific applications:</a:t>
            </a:r>
          </a:p>
          <a:p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the distance between the edge of the object and the sensor, so that 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realize the car forward, turn and other actions.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the action of the mechanical arm according to the different distance.</a:t>
            </a:r>
          </a:p>
        </p:txBody>
      </p:sp>
    </p:spTree>
    <p:extLst>
      <p:ext uri="{BB962C8B-B14F-4D97-AF65-F5344CB8AC3E}">
        <p14:creationId xmlns:p14="http://schemas.microsoft.com/office/powerpoint/2010/main" val="1667153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586902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Sensor System-Accelerometer and Gyroscope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46445B-FE07-189D-56B9-EFAF91BD8471}"/>
              </a:ext>
            </a:extLst>
          </p:cNvPr>
          <p:cNvSpPr txBox="1"/>
          <p:nvPr/>
        </p:nvSpPr>
        <p:spPr>
          <a:xfrm>
            <a:off x="1566863" y="37730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Fig.4 JY60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CD5B2A-8007-B6F2-4B95-65DE601B5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000" y="1370430"/>
            <a:ext cx="2695575" cy="20170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22DAFD-13FA-4DE7-8CC4-32E02C5AE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817881-6884-276E-9C65-946BDAE597E1}"/>
              </a:ext>
            </a:extLst>
          </p:cNvPr>
          <p:cNvSpPr txBox="1"/>
          <p:nvPr/>
        </p:nvSpPr>
        <p:spPr>
          <a:xfrm>
            <a:off x="3538568" y="952425"/>
            <a:ext cx="49124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composition:</a:t>
            </a:r>
          </a:p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angular speedometer </a:t>
            </a:r>
          </a:p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and an accelerometer</a:t>
            </a:r>
          </a:p>
          <a:p>
            <a:pPr algn="ctr"/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</a:p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MEMS technology, tiny mechanical structures are used to convert mechanical motion into electrical signals for measuring the angular velocity and acceleration of an object.</a:t>
            </a:r>
          </a:p>
        </p:txBody>
      </p:sp>
    </p:spTree>
    <p:extLst>
      <p:ext uri="{BB962C8B-B14F-4D97-AF65-F5344CB8AC3E}">
        <p14:creationId xmlns:p14="http://schemas.microsoft.com/office/powerpoint/2010/main" val="393081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CD5B2A-8007-B6F2-4B95-65DE601B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8030" y="358232"/>
            <a:ext cx="2695575" cy="2017032"/>
          </a:xfrm>
          <a:prstGeom prst="rect">
            <a:avLst/>
          </a:prstGeom>
        </p:spPr>
      </p:pic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7" y="158750"/>
            <a:ext cx="584545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Sensor System-Accelerometer and Gyroscope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46445B-FE07-189D-56B9-EFAF91BD8471}"/>
              </a:ext>
            </a:extLst>
          </p:cNvPr>
          <p:cNvSpPr txBox="1"/>
          <p:nvPr/>
        </p:nvSpPr>
        <p:spPr>
          <a:xfrm>
            <a:off x="1477466" y="2014745"/>
            <a:ext cx="1116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Fig.4 JY60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B22679-BE4C-5128-E78D-8C0878E2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88" y="2375264"/>
            <a:ext cx="2653817" cy="21239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5B8D54-47B3-44FF-8509-E963CDDB4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50A749-7C6C-1B17-2D33-B08F64B76584}"/>
              </a:ext>
            </a:extLst>
          </p:cNvPr>
          <p:cNvSpPr txBox="1"/>
          <p:nvPr/>
        </p:nvSpPr>
        <p:spPr>
          <a:xfrm>
            <a:off x="3981147" y="895292"/>
            <a:ext cx="457200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and implementation methods in specific applications:</a:t>
            </a:r>
          </a:p>
          <a:p>
            <a:endParaRPr lang="en-US" altLang="zh-CN" sz="1800" b="1" i="1" dirty="0">
              <a:solidFill>
                <a:srgbClr val="333E4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Angle information of the car is obtained by calling the function of the JY60 module.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dirty="0">
              <a:solidFill>
                <a:srgbClr val="333E4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rotation speed of the left and right wheels is adjusted according to the Angle information.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dirty="0">
              <a:solidFill>
                <a:srgbClr val="333E4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that the car can keep moving in a straight line or parallel adjustment.</a:t>
            </a:r>
          </a:p>
        </p:txBody>
      </p:sp>
    </p:spTree>
    <p:extLst>
      <p:ext uri="{BB962C8B-B14F-4D97-AF65-F5344CB8AC3E}">
        <p14:creationId xmlns:p14="http://schemas.microsoft.com/office/powerpoint/2010/main" val="268311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5">
            <a:extLst>
              <a:ext uri="{FF2B5EF4-FFF2-40B4-BE49-F238E27FC236}">
                <a16:creationId xmlns:a16="http://schemas.microsoft.com/office/drawing/2014/main" id="{286081DE-7A3C-4688-BE7E-16ECFC54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ACD5B09-D4A1-432C-B6F3-A57D8061C779}"/>
              </a:ext>
            </a:extLst>
          </p:cNvPr>
          <p:cNvSpPr txBox="1"/>
          <p:nvPr/>
        </p:nvSpPr>
        <p:spPr>
          <a:xfrm>
            <a:off x="1693863" y="158177"/>
            <a:ext cx="5025928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Central Control Board: NUCLEO-G474RE </a:t>
            </a:r>
            <a:endParaRPr lang="zh-CN" altLang="en-US" dirty="0"/>
          </a:p>
        </p:txBody>
      </p:sp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D7696659-8A57-45AE-96BF-3541E7C21196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EDCBE39-E0AD-240C-5DA1-5AFDABF34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15" y="970524"/>
            <a:ext cx="3063473" cy="34912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FCE0D1-34EC-5272-079D-87CA53A25DA5}"/>
              </a:ext>
            </a:extLst>
          </p:cNvPr>
          <p:cNvSpPr txBox="1"/>
          <p:nvPr/>
        </p:nvSpPr>
        <p:spPr>
          <a:xfrm>
            <a:off x="3896143" y="2024726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chose it?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44EF98-189B-CB5F-851D-F6165EDF9FA5}"/>
              </a:ext>
            </a:extLst>
          </p:cNvPr>
          <p:cNvSpPr txBox="1"/>
          <p:nvPr/>
        </p:nvSpPr>
        <p:spPr>
          <a:xfrm>
            <a:off x="3896143" y="2486391"/>
            <a:ext cx="4395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processing power and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Low-power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 range of peripherals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9B8463-926B-00BD-3FDF-46082F4912B8}"/>
              </a:ext>
            </a:extLst>
          </p:cNvPr>
          <p:cNvSpPr txBox="1"/>
          <p:nvPr/>
        </p:nvSpPr>
        <p:spPr>
          <a:xfrm>
            <a:off x="3896143" y="625475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it?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E99733-C3DF-E318-C75C-E1BC17403B56}"/>
              </a:ext>
            </a:extLst>
          </p:cNvPr>
          <p:cNvSpPr txBox="1"/>
          <p:nvPr/>
        </p:nvSpPr>
        <p:spPr>
          <a:xfrm>
            <a:off x="3896144" y="1087140"/>
            <a:ext cx="429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i="0" dirty="0">
                <a:solidFill>
                  <a:srgbClr val="333E4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STM32 Nucleo-64 development board with </a:t>
            </a:r>
            <a:r>
              <a:rPr lang="en-US" altLang="zh-CN" sz="1600" b="1" i="0" dirty="0">
                <a:solidFill>
                  <a:srgbClr val="333E4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STM32G474RE  MCU</a:t>
            </a:r>
            <a:r>
              <a:rPr lang="en-US" altLang="zh-CN" sz="1600" b="0" i="0" dirty="0">
                <a:solidFill>
                  <a:srgbClr val="333E4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supports Arduino and ST morpho connectivity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ADB6BA-CFA4-538D-C83B-28C0E0B62B44}"/>
              </a:ext>
            </a:extLst>
          </p:cNvPr>
          <p:cNvSpPr txBox="1"/>
          <p:nvPr/>
        </p:nvSpPr>
        <p:spPr>
          <a:xfrm>
            <a:off x="4340977" y="3547088"/>
            <a:ext cx="2448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task requirements</a:t>
            </a:r>
            <a:endParaRPr lang="zh-CN" altLang="en-US" sz="1600" dirty="0">
              <a:solidFill>
                <a:srgbClr val="333E4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B961DB-4B8C-67E1-9A6D-990E43534B64}"/>
              </a:ext>
            </a:extLst>
          </p:cNvPr>
          <p:cNvSpPr txBox="1"/>
          <p:nvPr/>
        </p:nvSpPr>
        <p:spPr>
          <a:xfrm>
            <a:off x="4536776" y="3992458"/>
            <a:ext cx="2056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Multifunctional robot </a:t>
            </a:r>
            <a:endParaRPr lang="zh-CN" altLang="en-US" sz="1600" dirty="0">
              <a:solidFill>
                <a:srgbClr val="333E4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012609-057B-DEAD-0586-E639962A4620}"/>
              </a:ext>
            </a:extLst>
          </p:cNvPr>
          <p:cNvSpPr txBox="1"/>
          <p:nvPr/>
        </p:nvSpPr>
        <p:spPr>
          <a:xfrm>
            <a:off x="3896143" y="4437828"/>
            <a:ext cx="3337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High-performance development board</a:t>
            </a:r>
            <a:endParaRPr lang="zh-CN" altLang="en-US" sz="1600" dirty="0">
              <a:solidFill>
                <a:srgbClr val="333E4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84E49402-3F47-1409-B92E-E0BBEDFE4D8D}"/>
              </a:ext>
            </a:extLst>
          </p:cNvPr>
          <p:cNvSpPr/>
          <p:nvPr/>
        </p:nvSpPr>
        <p:spPr>
          <a:xfrm>
            <a:off x="5481905" y="3817829"/>
            <a:ext cx="166255" cy="261851"/>
          </a:xfrm>
          <a:prstGeom prst="downArrow">
            <a:avLst/>
          </a:prstGeom>
          <a:solidFill>
            <a:srgbClr val="0075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8A821C76-AF5E-1715-A3D7-DA317BE802D5}"/>
              </a:ext>
            </a:extLst>
          </p:cNvPr>
          <p:cNvSpPr/>
          <p:nvPr/>
        </p:nvSpPr>
        <p:spPr>
          <a:xfrm>
            <a:off x="5481908" y="4274393"/>
            <a:ext cx="166255" cy="261851"/>
          </a:xfrm>
          <a:prstGeom prst="downArrow">
            <a:avLst/>
          </a:prstGeom>
          <a:solidFill>
            <a:srgbClr val="0075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BD13FAB-8117-47C0-8B4C-9192CB86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5">
            <a:extLst>
              <a:ext uri="{FF2B5EF4-FFF2-40B4-BE49-F238E27FC236}">
                <a16:creationId xmlns:a16="http://schemas.microsoft.com/office/drawing/2014/main" id="{286081DE-7A3C-4688-BE7E-16ECFC54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ACD5B09-D4A1-432C-B6F3-A57D8061C779}"/>
              </a:ext>
            </a:extLst>
          </p:cNvPr>
          <p:cNvSpPr txBox="1"/>
          <p:nvPr/>
        </p:nvSpPr>
        <p:spPr>
          <a:xfrm>
            <a:off x="1754230" y="119826"/>
            <a:ext cx="148951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PCB Design</a:t>
            </a:r>
            <a:endParaRPr lang="zh-CN" altLang="en-US" dirty="0"/>
          </a:p>
        </p:txBody>
      </p:sp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D7696659-8A57-45AE-96BF-3541E7C21196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1FCE0D1-34EC-5272-079D-87CA53A25DA5}"/>
              </a:ext>
            </a:extLst>
          </p:cNvPr>
          <p:cNvSpPr txBox="1"/>
          <p:nvPr/>
        </p:nvSpPr>
        <p:spPr>
          <a:xfrm>
            <a:off x="4481320" y="2496713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Driver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44EF98-189B-CB5F-851D-F6165EDF9FA5}"/>
              </a:ext>
            </a:extLst>
          </p:cNvPr>
          <p:cNvSpPr txBox="1"/>
          <p:nvPr/>
        </p:nvSpPr>
        <p:spPr>
          <a:xfrm>
            <a:off x="4481320" y="2894985"/>
            <a:ext cx="4395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 the speed, direction, and torque of the motor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isolation to protect the MCU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9B8463-926B-00BD-3FDF-46082F4912B8}"/>
              </a:ext>
            </a:extLst>
          </p:cNvPr>
          <p:cNvSpPr txBox="1"/>
          <p:nvPr/>
        </p:nvSpPr>
        <p:spPr>
          <a:xfrm>
            <a:off x="4481321" y="34582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Power Supply</a:t>
            </a:r>
          </a:p>
        </p:txBody>
      </p:sp>
      <p:pic>
        <p:nvPicPr>
          <p:cNvPr id="8" name="图片 7" descr="图片包含 示意图&#10;&#10;描述已自动生成">
            <a:extLst>
              <a:ext uri="{FF2B5EF4-FFF2-40B4-BE49-F238E27FC236}">
                <a16:creationId xmlns:a16="http://schemas.microsoft.com/office/drawing/2014/main" id="{0954773D-4D15-D7D4-F751-6D8F55724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2438" y="567187"/>
            <a:ext cx="1632523" cy="2082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C36EA7-D623-C41B-D790-0273B3C32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39" y="2173863"/>
            <a:ext cx="3440824" cy="28553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96A1CB-127E-0641-4709-6EE372F57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15172" y="1213048"/>
            <a:ext cx="1632528" cy="79071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D3284F7-17D1-2B7D-C3FD-1E5E5DDB9B8B}"/>
              </a:ext>
            </a:extLst>
          </p:cNvPr>
          <p:cNvSpPr txBox="1"/>
          <p:nvPr/>
        </p:nvSpPr>
        <p:spPr>
          <a:xfrm>
            <a:off x="4457700" y="3605997"/>
            <a:ext cx="241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Expansion Board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864F30-89D9-3C60-BEA6-75E6F3B76436}"/>
              </a:ext>
            </a:extLst>
          </p:cNvPr>
          <p:cNvSpPr txBox="1"/>
          <p:nvPr/>
        </p:nvSpPr>
        <p:spPr>
          <a:xfrm>
            <a:off x="4457700" y="4067662"/>
            <a:ext cx="4395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an easy and reliable interconnection to the system for the clock, MPU, and communication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13F68A-04B7-7856-0F5D-F597EF55C02E}"/>
              </a:ext>
            </a:extLst>
          </p:cNvPr>
          <p:cNvSpPr txBox="1"/>
          <p:nvPr/>
        </p:nvSpPr>
        <p:spPr>
          <a:xfrm>
            <a:off x="4481320" y="807493"/>
            <a:ext cx="43954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only a 12V battery to</a:t>
            </a:r>
            <a:r>
              <a:rPr lang="zh-CN" altLang="en-US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zh-CN" altLang="en-US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stable system power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12V to 5V &amp; 3v3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power good indicator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switch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3A / 1A-break fuses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monitoring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97593DD-E73A-45DD-A637-293D4368DA18}"/>
              </a:ext>
            </a:extLst>
          </p:cNvPr>
          <p:cNvSpPr/>
          <p:nvPr/>
        </p:nvSpPr>
        <p:spPr>
          <a:xfrm>
            <a:off x="2137410" y="3691890"/>
            <a:ext cx="289560" cy="2247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4257247-B829-78FB-954E-696B0DB436E5}"/>
              </a:ext>
            </a:extLst>
          </p:cNvPr>
          <p:cNvSpPr/>
          <p:nvPr/>
        </p:nvSpPr>
        <p:spPr>
          <a:xfrm>
            <a:off x="2194560" y="3970020"/>
            <a:ext cx="129540" cy="4533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4F99916-317C-451C-BC6E-BD56088A2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7">
            <a:extLst>
              <a:ext uri="{FF2B5EF4-FFF2-40B4-BE49-F238E27FC236}">
                <a16:creationId xmlns:a16="http://schemas.microsoft.com/office/drawing/2014/main" id="{7AF91B5F-4E26-4563-B762-DEAF03B6745C}"/>
              </a:ext>
            </a:extLst>
          </p:cNvPr>
          <p:cNvSpPr/>
          <p:nvPr/>
        </p:nvSpPr>
        <p:spPr>
          <a:xfrm flipH="1">
            <a:off x="6695440" y="1834141"/>
            <a:ext cx="2448560" cy="1555919"/>
          </a:xfrm>
          <a:custGeom>
            <a:avLst/>
            <a:gdLst>
              <a:gd name="connsiteX0" fmla="*/ 0 w 9144000"/>
              <a:gd name="connsiteY0" fmla="*/ 0 h 1555919"/>
              <a:gd name="connsiteX1" fmla="*/ 9144000 w 9144000"/>
              <a:gd name="connsiteY1" fmla="*/ 0 h 1555919"/>
              <a:gd name="connsiteX2" fmla="*/ 9144000 w 9144000"/>
              <a:gd name="connsiteY2" fmla="*/ 1555919 h 1555919"/>
              <a:gd name="connsiteX3" fmla="*/ 0 w 9144000"/>
              <a:gd name="connsiteY3" fmla="*/ 1555919 h 1555919"/>
              <a:gd name="connsiteX4" fmla="*/ 0 w 9144000"/>
              <a:gd name="connsiteY4" fmla="*/ 0 h 1555919"/>
              <a:gd name="connsiteX0" fmla="*/ 0 w 9144000"/>
              <a:gd name="connsiteY0" fmla="*/ 0 h 1555919"/>
              <a:gd name="connsiteX1" fmla="*/ 2804160 w 9144000"/>
              <a:gd name="connsiteY1" fmla="*/ 20320 h 1555919"/>
              <a:gd name="connsiteX2" fmla="*/ 9144000 w 9144000"/>
              <a:gd name="connsiteY2" fmla="*/ 1555919 h 1555919"/>
              <a:gd name="connsiteX3" fmla="*/ 0 w 9144000"/>
              <a:gd name="connsiteY3" fmla="*/ 1555919 h 1555919"/>
              <a:gd name="connsiteX4" fmla="*/ 0 w 9144000"/>
              <a:gd name="connsiteY4" fmla="*/ 0 h 1555919"/>
              <a:gd name="connsiteX0" fmla="*/ 0 w 3495040"/>
              <a:gd name="connsiteY0" fmla="*/ 0 h 1555919"/>
              <a:gd name="connsiteX1" fmla="*/ 2804160 w 3495040"/>
              <a:gd name="connsiteY1" fmla="*/ 20320 h 1555919"/>
              <a:gd name="connsiteX2" fmla="*/ 3495040 w 3495040"/>
              <a:gd name="connsiteY2" fmla="*/ 1550839 h 1555919"/>
              <a:gd name="connsiteX3" fmla="*/ 0 w 3495040"/>
              <a:gd name="connsiteY3" fmla="*/ 1555919 h 1555919"/>
              <a:gd name="connsiteX4" fmla="*/ 0 w 3495040"/>
              <a:gd name="connsiteY4" fmla="*/ 0 h 1555919"/>
              <a:gd name="connsiteX0" fmla="*/ 0 w 3495040"/>
              <a:gd name="connsiteY0" fmla="*/ 10160 h 1566079"/>
              <a:gd name="connsiteX1" fmla="*/ 2814320 w 3495040"/>
              <a:gd name="connsiteY1" fmla="*/ 0 h 1566079"/>
              <a:gd name="connsiteX2" fmla="*/ 3495040 w 3495040"/>
              <a:gd name="connsiteY2" fmla="*/ 1560999 h 1566079"/>
              <a:gd name="connsiteX3" fmla="*/ 0 w 3495040"/>
              <a:gd name="connsiteY3" fmla="*/ 1566079 h 1566079"/>
              <a:gd name="connsiteX4" fmla="*/ 0 w 3495040"/>
              <a:gd name="connsiteY4" fmla="*/ 10160 h 1566079"/>
              <a:gd name="connsiteX0" fmla="*/ 0 w 3495040"/>
              <a:gd name="connsiteY0" fmla="*/ 0 h 1555919"/>
              <a:gd name="connsiteX1" fmla="*/ 2804160 w 3495040"/>
              <a:gd name="connsiteY1" fmla="*/ 15240 h 1555919"/>
              <a:gd name="connsiteX2" fmla="*/ 3495040 w 3495040"/>
              <a:gd name="connsiteY2" fmla="*/ 1550839 h 1555919"/>
              <a:gd name="connsiteX3" fmla="*/ 0 w 3495040"/>
              <a:gd name="connsiteY3" fmla="*/ 1555919 h 1555919"/>
              <a:gd name="connsiteX4" fmla="*/ 0 w 3495040"/>
              <a:gd name="connsiteY4" fmla="*/ 0 h 1555919"/>
              <a:gd name="connsiteX0" fmla="*/ 0 w 3495040"/>
              <a:gd name="connsiteY0" fmla="*/ 0 h 1555919"/>
              <a:gd name="connsiteX1" fmla="*/ 2448560 w 3495040"/>
              <a:gd name="connsiteY1" fmla="*/ 20320 h 1555919"/>
              <a:gd name="connsiteX2" fmla="*/ 3495040 w 3495040"/>
              <a:gd name="connsiteY2" fmla="*/ 1550839 h 1555919"/>
              <a:gd name="connsiteX3" fmla="*/ 0 w 3495040"/>
              <a:gd name="connsiteY3" fmla="*/ 1555919 h 1555919"/>
              <a:gd name="connsiteX4" fmla="*/ 0 w 3495040"/>
              <a:gd name="connsiteY4" fmla="*/ 0 h 1555919"/>
              <a:gd name="connsiteX0" fmla="*/ 0 w 2448560"/>
              <a:gd name="connsiteY0" fmla="*/ 0 h 1555919"/>
              <a:gd name="connsiteX1" fmla="*/ 2448560 w 2448560"/>
              <a:gd name="connsiteY1" fmla="*/ 20320 h 1555919"/>
              <a:gd name="connsiteX2" fmla="*/ 1600200 w 2448560"/>
              <a:gd name="connsiteY2" fmla="*/ 1550839 h 1555919"/>
              <a:gd name="connsiteX3" fmla="*/ 0 w 2448560"/>
              <a:gd name="connsiteY3" fmla="*/ 1555919 h 1555919"/>
              <a:gd name="connsiteX4" fmla="*/ 0 w 2448560"/>
              <a:gd name="connsiteY4" fmla="*/ 0 h 15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560" h="1555919">
                <a:moveTo>
                  <a:pt x="0" y="0"/>
                </a:moveTo>
                <a:lnTo>
                  <a:pt x="2448560" y="20320"/>
                </a:lnTo>
                <a:lnTo>
                  <a:pt x="1600200" y="1550839"/>
                </a:lnTo>
                <a:lnTo>
                  <a:pt x="0" y="15559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5D69"/>
              </a:gs>
              <a:gs pos="71000">
                <a:srgbClr val="11434B"/>
              </a:gs>
            </a:gsLst>
            <a:lin ang="2700000" scaled="1"/>
          </a:gradFill>
          <a:ln>
            <a:noFill/>
          </a:ln>
          <a:effectLst>
            <a:outerShdw blurRad="381000" dist="508000" dir="5400000" sx="90000" sy="90000" algn="t" rotWithShape="0">
              <a:srgbClr val="185D6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思源黑体 CN Regular"/>
              <a:cs typeface="+mn-cs"/>
            </a:endParaRPr>
          </a:p>
        </p:txBody>
      </p:sp>
      <p:sp>
        <p:nvSpPr>
          <p:cNvPr id="32" name="矩形 28">
            <a:extLst>
              <a:ext uri="{FF2B5EF4-FFF2-40B4-BE49-F238E27FC236}">
                <a16:creationId xmlns:a16="http://schemas.microsoft.com/office/drawing/2014/main" id="{9F24B80D-F222-4427-B4D3-4422109CE8EC}"/>
              </a:ext>
            </a:extLst>
          </p:cNvPr>
          <p:cNvSpPr/>
          <p:nvPr/>
        </p:nvSpPr>
        <p:spPr bwMode="auto">
          <a:xfrm>
            <a:off x="-4092" y="1847862"/>
            <a:ext cx="3478550" cy="1542198"/>
          </a:xfrm>
          <a:custGeom>
            <a:avLst/>
            <a:gdLst>
              <a:gd name="connsiteX0" fmla="*/ 1089668 w 4340149"/>
              <a:gd name="connsiteY0" fmla="*/ 0 h 1285165"/>
              <a:gd name="connsiteX1" fmla="*/ 3526973 w 4340149"/>
              <a:gd name="connsiteY1" fmla="*/ 0 h 1285165"/>
              <a:gd name="connsiteX2" fmla="*/ 4340149 w 4340149"/>
              <a:gd name="connsiteY2" fmla="*/ 1285165 h 1285165"/>
              <a:gd name="connsiteX3" fmla="*/ 1089668 w 4340149"/>
              <a:gd name="connsiteY3" fmla="*/ 1283968 h 1285165"/>
              <a:gd name="connsiteX4" fmla="*/ 1089668 w 4340149"/>
              <a:gd name="connsiteY4" fmla="*/ 0 h 1285165"/>
              <a:gd name="connsiteX5" fmla="*/ 0 w 4340149"/>
              <a:gd name="connsiteY5" fmla="*/ 0 h 1285165"/>
              <a:gd name="connsiteX6" fmla="*/ 1089667 w 4340149"/>
              <a:gd name="connsiteY6" fmla="*/ 0 h 1285165"/>
              <a:gd name="connsiteX7" fmla="*/ 1089667 w 4340149"/>
              <a:gd name="connsiteY7" fmla="*/ 1283968 h 1285165"/>
              <a:gd name="connsiteX8" fmla="*/ 0 w 4340149"/>
              <a:gd name="connsiteY8" fmla="*/ 1283968 h 1285165"/>
              <a:gd name="connsiteX9" fmla="*/ 0 w 4340149"/>
              <a:gd name="connsiteY9" fmla="*/ 0 h 128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0149" h="1285165">
                <a:moveTo>
                  <a:pt x="1089668" y="0"/>
                </a:moveTo>
                <a:lnTo>
                  <a:pt x="3526973" y="0"/>
                </a:lnTo>
                <a:lnTo>
                  <a:pt x="4340149" y="1285165"/>
                </a:lnTo>
                <a:lnTo>
                  <a:pt x="1089668" y="1283968"/>
                </a:lnTo>
                <a:lnTo>
                  <a:pt x="1089668" y="0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45B43DD-931C-47D5-9461-BCB7B2E7607B}"/>
              </a:ext>
            </a:extLst>
          </p:cNvPr>
          <p:cNvSpPr/>
          <p:nvPr/>
        </p:nvSpPr>
        <p:spPr>
          <a:xfrm>
            <a:off x="0" y="1847680"/>
            <a:ext cx="3495040" cy="1555919"/>
          </a:xfrm>
          <a:custGeom>
            <a:avLst/>
            <a:gdLst>
              <a:gd name="connsiteX0" fmla="*/ 0 w 9144000"/>
              <a:gd name="connsiteY0" fmla="*/ 0 h 1555919"/>
              <a:gd name="connsiteX1" fmla="*/ 9144000 w 9144000"/>
              <a:gd name="connsiteY1" fmla="*/ 0 h 1555919"/>
              <a:gd name="connsiteX2" fmla="*/ 9144000 w 9144000"/>
              <a:gd name="connsiteY2" fmla="*/ 1555919 h 1555919"/>
              <a:gd name="connsiteX3" fmla="*/ 0 w 9144000"/>
              <a:gd name="connsiteY3" fmla="*/ 1555919 h 1555919"/>
              <a:gd name="connsiteX4" fmla="*/ 0 w 9144000"/>
              <a:gd name="connsiteY4" fmla="*/ 0 h 1555919"/>
              <a:gd name="connsiteX0" fmla="*/ 0 w 9144000"/>
              <a:gd name="connsiteY0" fmla="*/ 0 h 1555919"/>
              <a:gd name="connsiteX1" fmla="*/ 2804160 w 9144000"/>
              <a:gd name="connsiteY1" fmla="*/ 20320 h 1555919"/>
              <a:gd name="connsiteX2" fmla="*/ 9144000 w 9144000"/>
              <a:gd name="connsiteY2" fmla="*/ 1555919 h 1555919"/>
              <a:gd name="connsiteX3" fmla="*/ 0 w 9144000"/>
              <a:gd name="connsiteY3" fmla="*/ 1555919 h 1555919"/>
              <a:gd name="connsiteX4" fmla="*/ 0 w 9144000"/>
              <a:gd name="connsiteY4" fmla="*/ 0 h 1555919"/>
              <a:gd name="connsiteX0" fmla="*/ 0 w 3495040"/>
              <a:gd name="connsiteY0" fmla="*/ 0 h 1555919"/>
              <a:gd name="connsiteX1" fmla="*/ 2804160 w 3495040"/>
              <a:gd name="connsiteY1" fmla="*/ 20320 h 1555919"/>
              <a:gd name="connsiteX2" fmla="*/ 3495040 w 3495040"/>
              <a:gd name="connsiteY2" fmla="*/ 1550839 h 1555919"/>
              <a:gd name="connsiteX3" fmla="*/ 0 w 3495040"/>
              <a:gd name="connsiteY3" fmla="*/ 1555919 h 1555919"/>
              <a:gd name="connsiteX4" fmla="*/ 0 w 3495040"/>
              <a:gd name="connsiteY4" fmla="*/ 0 h 1555919"/>
              <a:gd name="connsiteX0" fmla="*/ 0 w 3495040"/>
              <a:gd name="connsiteY0" fmla="*/ 10160 h 1566079"/>
              <a:gd name="connsiteX1" fmla="*/ 2814320 w 3495040"/>
              <a:gd name="connsiteY1" fmla="*/ 0 h 1566079"/>
              <a:gd name="connsiteX2" fmla="*/ 3495040 w 3495040"/>
              <a:gd name="connsiteY2" fmla="*/ 1560999 h 1566079"/>
              <a:gd name="connsiteX3" fmla="*/ 0 w 3495040"/>
              <a:gd name="connsiteY3" fmla="*/ 1566079 h 1566079"/>
              <a:gd name="connsiteX4" fmla="*/ 0 w 3495040"/>
              <a:gd name="connsiteY4" fmla="*/ 10160 h 1566079"/>
              <a:gd name="connsiteX0" fmla="*/ 0 w 3495040"/>
              <a:gd name="connsiteY0" fmla="*/ 0 h 1555919"/>
              <a:gd name="connsiteX1" fmla="*/ 2804160 w 3495040"/>
              <a:gd name="connsiteY1" fmla="*/ 15240 h 1555919"/>
              <a:gd name="connsiteX2" fmla="*/ 3495040 w 3495040"/>
              <a:gd name="connsiteY2" fmla="*/ 1550839 h 1555919"/>
              <a:gd name="connsiteX3" fmla="*/ 0 w 3495040"/>
              <a:gd name="connsiteY3" fmla="*/ 1555919 h 1555919"/>
              <a:gd name="connsiteX4" fmla="*/ 0 w 3495040"/>
              <a:gd name="connsiteY4" fmla="*/ 0 h 15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5040" h="1555919">
                <a:moveTo>
                  <a:pt x="0" y="0"/>
                </a:moveTo>
                <a:lnTo>
                  <a:pt x="2804160" y="15240"/>
                </a:lnTo>
                <a:lnTo>
                  <a:pt x="3495040" y="1550839"/>
                </a:lnTo>
                <a:lnTo>
                  <a:pt x="0" y="155591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5D69"/>
              </a:gs>
              <a:gs pos="71000">
                <a:srgbClr val="11434B"/>
              </a:gs>
            </a:gsLst>
            <a:lin ang="2700000" scaled="1"/>
          </a:gradFill>
          <a:ln>
            <a:solidFill>
              <a:srgbClr val="15525C"/>
            </a:solidFill>
          </a:ln>
          <a:effectLst>
            <a:outerShdw blurRad="381000" dist="508000" dir="5400000" sx="90000" sy="90000" algn="t" rotWithShape="0">
              <a:srgbClr val="185D6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思源黑体 CN Regular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A516E2-5253-408C-9211-A221A708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5A5482-ECEE-449E-8295-5BCE46BB4652}"/>
              </a:ext>
            </a:extLst>
          </p:cNvPr>
          <p:cNvSpPr txBox="1"/>
          <p:nvPr/>
        </p:nvSpPr>
        <p:spPr>
          <a:xfrm>
            <a:off x="1773580" y="158720"/>
            <a:ext cx="518969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Team Design Project and Skills Final Report</a:t>
            </a:r>
            <a:endParaRPr lang="zh-CN" altLang="en-US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C0D87D-79C1-4814-8AB3-DE936D9F3AAC}"/>
              </a:ext>
            </a:extLst>
          </p:cNvPr>
          <p:cNvSpPr txBox="1"/>
          <p:nvPr/>
        </p:nvSpPr>
        <p:spPr>
          <a:xfrm>
            <a:off x="1335940" y="2286715"/>
            <a:ext cx="1774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i="1" kern="0" spc="-180" dirty="0">
                <a:ln w="1905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方正大黑简体" pitchFamily="65" charset="-122"/>
                <a:cs typeface="Times New Roman" panose="02020603050405020304" pitchFamily="18" charset="0"/>
              </a:rPr>
              <a:t>Contents</a:t>
            </a:r>
            <a:endParaRPr lang="zh-CN" altLang="en-US" sz="3600" i="1" kern="0" spc="-180" dirty="0">
              <a:ln w="1905">
                <a:noFill/>
              </a:ln>
              <a:solidFill>
                <a:schemeClr val="bg1"/>
              </a:solidFill>
              <a:latin typeface="Times New Roman" panose="02020603050405020304" pitchFamily="18" charset="0"/>
              <a:ea typeface="方正大黑简体" pitchFamily="65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8">
            <a:extLst>
              <a:ext uri="{FF2B5EF4-FFF2-40B4-BE49-F238E27FC236}">
                <a16:creationId xmlns:a16="http://schemas.microsoft.com/office/drawing/2014/main" id="{44A933BE-6F43-44A7-9751-1D7881198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091" y="840168"/>
            <a:ext cx="34481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Top-level structure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38">
            <a:extLst>
              <a:ext uri="{FF2B5EF4-FFF2-40B4-BE49-F238E27FC236}">
                <a16:creationId xmlns:a16="http://schemas.microsoft.com/office/drawing/2014/main" id="{F3E57333-D2F7-4235-BE41-7FD806FCCB6F}"/>
              </a:ext>
            </a:extLst>
          </p:cNvPr>
          <p:cNvSpPr txBox="1"/>
          <p:nvPr/>
        </p:nvSpPr>
        <p:spPr>
          <a:xfrm>
            <a:off x="2630718" y="665899"/>
            <a:ext cx="5693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i="1" dirty="0">
                <a:solidFill>
                  <a:srgbClr val="15525C"/>
                </a:solidFill>
                <a:latin typeface="Arial Black" panose="020B0A04020102020204" pitchFamily="34" charset="0"/>
              </a:rPr>
              <a:t>1</a:t>
            </a:r>
            <a:endParaRPr lang="zh-CN" altLang="en-US" sz="4500" i="1" dirty="0">
              <a:solidFill>
                <a:srgbClr val="15525C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36">
            <a:extLst>
              <a:ext uri="{FF2B5EF4-FFF2-40B4-BE49-F238E27FC236}">
                <a16:creationId xmlns:a16="http://schemas.microsoft.com/office/drawing/2014/main" id="{BB5D3BEC-612F-42FF-99CD-A3F9AC52171B}"/>
              </a:ext>
            </a:extLst>
          </p:cNvPr>
          <p:cNvSpPr txBox="1"/>
          <p:nvPr/>
        </p:nvSpPr>
        <p:spPr bwMode="auto">
          <a:xfrm>
            <a:off x="4949172" y="4016556"/>
            <a:ext cx="31655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organization and    time schedule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41">
            <a:extLst>
              <a:ext uri="{FF2B5EF4-FFF2-40B4-BE49-F238E27FC236}">
                <a16:creationId xmlns:a16="http://schemas.microsoft.com/office/drawing/2014/main" id="{67ABAF65-4923-4487-BF93-A7306EC82D06}"/>
              </a:ext>
            </a:extLst>
          </p:cNvPr>
          <p:cNvSpPr txBox="1"/>
          <p:nvPr/>
        </p:nvSpPr>
        <p:spPr>
          <a:xfrm>
            <a:off x="4333185" y="3924590"/>
            <a:ext cx="5693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i="1" dirty="0">
                <a:solidFill>
                  <a:srgbClr val="15525C"/>
                </a:solidFill>
                <a:latin typeface="Arial Black" panose="020B0A04020102020204" pitchFamily="34" charset="0"/>
              </a:rPr>
              <a:t>4</a:t>
            </a:r>
            <a:endParaRPr lang="zh-CN" altLang="en-US" sz="4500" i="1" dirty="0">
              <a:solidFill>
                <a:srgbClr val="15525C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36">
            <a:extLst>
              <a:ext uri="{FF2B5EF4-FFF2-40B4-BE49-F238E27FC236}">
                <a16:creationId xmlns:a16="http://schemas.microsoft.com/office/drawing/2014/main" id="{2EC66B0D-2686-492E-9CAE-3A18EA0199D5}"/>
              </a:ext>
            </a:extLst>
          </p:cNvPr>
          <p:cNvSpPr txBox="1"/>
          <p:nvPr/>
        </p:nvSpPr>
        <p:spPr bwMode="auto">
          <a:xfrm>
            <a:off x="4344403" y="2960171"/>
            <a:ext cx="14221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AB0A6E03-71CF-4751-916D-372A8726D5BB}"/>
              </a:ext>
            </a:extLst>
          </p:cNvPr>
          <p:cNvSpPr txBox="1"/>
          <p:nvPr/>
        </p:nvSpPr>
        <p:spPr>
          <a:xfrm>
            <a:off x="3766168" y="2827361"/>
            <a:ext cx="5693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i="1" dirty="0">
                <a:solidFill>
                  <a:srgbClr val="15525C"/>
                </a:solidFill>
                <a:latin typeface="Arial Black" panose="020B0A04020102020204" pitchFamily="34" charset="0"/>
              </a:rPr>
              <a:t>3</a:t>
            </a:r>
            <a:endParaRPr lang="zh-CN" altLang="en-US" sz="4500" i="1" dirty="0">
              <a:solidFill>
                <a:srgbClr val="15525C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本框 24">
            <a:extLst>
              <a:ext uri="{FF2B5EF4-FFF2-40B4-BE49-F238E27FC236}">
                <a16:creationId xmlns:a16="http://schemas.microsoft.com/office/drawing/2014/main" id="{7D7ACD4D-D11D-40F9-AA53-F0A40A274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042" y="3292849"/>
            <a:ext cx="10502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Patio 1</a:t>
            </a:r>
            <a:endParaRPr lang="zh-CN" altLang="en-US" sz="16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24">
            <a:extLst>
              <a:ext uri="{FF2B5EF4-FFF2-40B4-BE49-F238E27FC236}">
                <a16:creationId xmlns:a16="http://schemas.microsoft.com/office/drawing/2014/main" id="{B4905B01-CB6D-4E6D-861A-0A40E076E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042" y="3621090"/>
            <a:ext cx="10502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Patio 2</a:t>
            </a:r>
            <a:endParaRPr lang="zh-CN" altLang="en-US" sz="16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36">
            <a:extLst>
              <a:ext uri="{FF2B5EF4-FFF2-40B4-BE49-F238E27FC236}">
                <a16:creationId xmlns:a16="http://schemas.microsoft.com/office/drawing/2014/main" id="{101351D2-A802-4465-8B74-5BF2D885EB3C}"/>
              </a:ext>
            </a:extLst>
          </p:cNvPr>
          <p:cNvSpPr txBox="1"/>
          <p:nvPr/>
        </p:nvSpPr>
        <p:spPr bwMode="auto">
          <a:xfrm>
            <a:off x="3697708" y="1462042"/>
            <a:ext cx="193354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2F7FB474-C8F2-486E-8027-2105DD6DD6B4}"/>
              </a:ext>
            </a:extLst>
          </p:cNvPr>
          <p:cNvSpPr txBox="1"/>
          <p:nvPr/>
        </p:nvSpPr>
        <p:spPr>
          <a:xfrm>
            <a:off x="3146940" y="1376055"/>
            <a:ext cx="5693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i="1" dirty="0">
                <a:solidFill>
                  <a:srgbClr val="15525C"/>
                </a:solidFill>
                <a:latin typeface="Arial Black" panose="020B0A04020102020204" pitchFamily="34" charset="0"/>
              </a:rPr>
              <a:t>2</a:t>
            </a:r>
            <a:endParaRPr lang="zh-CN" altLang="en-US" sz="4500" i="1" dirty="0">
              <a:solidFill>
                <a:srgbClr val="15525C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文本框 24">
            <a:extLst>
              <a:ext uri="{FF2B5EF4-FFF2-40B4-BE49-F238E27FC236}">
                <a16:creationId xmlns:a16="http://schemas.microsoft.com/office/drawing/2014/main" id="{F34A6CF8-F623-4588-90A6-5469F7F2F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951" y="1768470"/>
            <a:ext cx="17075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system </a:t>
            </a:r>
            <a:endParaRPr lang="zh-CN" altLang="en-US" sz="16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C01EBF-EF17-4DE2-85F8-CCDD8872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543" y="2066128"/>
            <a:ext cx="25539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control system</a:t>
            </a:r>
            <a:endParaRPr lang="zh-CN" altLang="en-US" sz="16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4">
            <a:extLst>
              <a:ext uri="{FF2B5EF4-FFF2-40B4-BE49-F238E27FC236}">
                <a16:creationId xmlns:a16="http://schemas.microsoft.com/office/drawing/2014/main" id="{11C7F66F-FF48-4B44-8575-DC45DD165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543" y="2354540"/>
            <a:ext cx="24224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system</a:t>
            </a:r>
            <a:endParaRPr lang="zh-CN" altLang="en-US" sz="16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4">
            <a:extLst>
              <a:ext uri="{FF2B5EF4-FFF2-40B4-BE49-F238E27FC236}">
                <a16:creationId xmlns:a16="http://schemas.microsoft.com/office/drawing/2014/main" id="{F75C6B9C-EF5E-42D2-BBB3-42167DD7F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543" y="2642952"/>
            <a:ext cx="34291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Peripheral and mechanical structure</a:t>
            </a:r>
            <a:endParaRPr lang="zh-CN" altLang="en-US" sz="16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F160800-3C30-45FB-BE24-5A2F2B5B2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  <p:cxnSp>
        <p:nvCxnSpPr>
          <p:cNvPr id="22" name="直接连接符 27">
            <a:extLst>
              <a:ext uri="{FF2B5EF4-FFF2-40B4-BE49-F238E27FC236}">
                <a16:creationId xmlns:a16="http://schemas.microsoft.com/office/drawing/2014/main" id="{9ADE0654-E8D5-4FE3-A6BC-3FA818872560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5">
            <a:extLst>
              <a:ext uri="{FF2B5EF4-FFF2-40B4-BE49-F238E27FC236}">
                <a16:creationId xmlns:a16="http://schemas.microsoft.com/office/drawing/2014/main" id="{286081DE-7A3C-4688-BE7E-16ECFC54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ACD5B09-D4A1-432C-B6F3-A57D8061C779}"/>
              </a:ext>
            </a:extLst>
          </p:cNvPr>
          <p:cNvSpPr txBox="1"/>
          <p:nvPr/>
        </p:nvSpPr>
        <p:spPr>
          <a:xfrm>
            <a:off x="1693863" y="104014"/>
            <a:ext cx="4013517" cy="70788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System Power Supply</a:t>
            </a:r>
          </a:p>
          <a:p>
            <a:endParaRPr lang="zh-CN" altLang="en-US" dirty="0"/>
          </a:p>
        </p:txBody>
      </p:sp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D7696659-8A57-45AE-96BF-3541E7C21196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1FCE0D1-34EC-5272-079D-87CA53A25DA5}"/>
              </a:ext>
            </a:extLst>
          </p:cNvPr>
          <p:cNvSpPr txBox="1"/>
          <p:nvPr/>
        </p:nvSpPr>
        <p:spPr>
          <a:xfrm>
            <a:off x="4547465" y="1073607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LDO voltage regulator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9B8463-926B-00BD-3FDF-46082F4912B8}"/>
              </a:ext>
            </a:extLst>
          </p:cNvPr>
          <p:cNvSpPr txBox="1"/>
          <p:nvPr/>
        </p:nvSpPr>
        <p:spPr>
          <a:xfrm>
            <a:off x="4547465" y="738251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Buck DC-DC regulator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D2C5780-4564-C1F5-9520-9E7244DEA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9" y="761853"/>
            <a:ext cx="3697509" cy="133745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136F41C-6E61-B306-73FC-7366A15FD4D9}"/>
              </a:ext>
            </a:extLst>
          </p:cNvPr>
          <p:cNvSpPr txBox="1"/>
          <p:nvPr/>
        </p:nvSpPr>
        <p:spPr>
          <a:xfrm>
            <a:off x="4572000" y="1620043"/>
            <a:ext cx="4395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SY8368 power management chip</a:t>
            </a:r>
          </a:p>
          <a:p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ME6211 LDO chip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Low-ripple power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Appropriate designed inductors and capacitors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Well-arranged PCB layout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8BFF611-FA17-3147-EC77-B766FCFE9293}"/>
              </a:ext>
            </a:extLst>
          </p:cNvPr>
          <p:cNvSpPr txBox="1"/>
          <p:nvPr/>
        </p:nvSpPr>
        <p:spPr>
          <a:xfrm>
            <a:off x="4547465" y="3247119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monitoring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35D56C2-9335-E483-3EC0-2341EC7A7979}"/>
              </a:ext>
            </a:extLst>
          </p:cNvPr>
          <p:cNvSpPr txBox="1"/>
          <p:nvPr/>
        </p:nvSpPr>
        <p:spPr>
          <a:xfrm>
            <a:off x="4547465" y="3708784"/>
            <a:ext cx="4395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Protects battery, avoiding over-discharge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divider for onboard ADC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Buzzer warning 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8E00831-4063-4116-B037-715081B61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73"/>
          <a:stretch/>
        </p:blipFill>
        <p:spPr>
          <a:xfrm>
            <a:off x="1167641" y="2253215"/>
            <a:ext cx="2340608" cy="24323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EC68B9-6A61-46CA-BA10-E14576A5D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5">
            <a:extLst>
              <a:ext uri="{FF2B5EF4-FFF2-40B4-BE49-F238E27FC236}">
                <a16:creationId xmlns:a16="http://schemas.microsoft.com/office/drawing/2014/main" id="{286081DE-7A3C-4688-BE7E-16ECFC54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ACD5B09-D4A1-432C-B6F3-A57D8061C779}"/>
              </a:ext>
            </a:extLst>
          </p:cNvPr>
          <p:cNvSpPr txBox="1"/>
          <p:nvPr/>
        </p:nvSpPr>
        <p:spPr>
          <a:xfrm>
            <a:off x="1748298" y="150211"/>
            <a:ext cx="1675723" cy="70788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Motor Driver</a:t>
            </a:r>
          </a:p>
          <a:p>
            <a:endParaRPr lang="zh-CN" altLang="en-US" dirty="0"/>
          </a:p>
        </p:txBody>
      </p:sp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D7696659-8A57-45AE-96BF-3541E7C21196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19B8463-926B-00BD-3FDF-46082F4912B8}"/>
              </a:ext>
            </a:extLst>
          </p:cNvPr>
          <p:cNvSpPr txBox="1"/>
          <p:nvPr/>
        </p:nvSpPr>
        <p:spPr>
          <a:xfrm>
            <a:off x="4537710" y="1375789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driver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36F41C-6E61-B306-73FC-7366A15FD4D9}"/>
              </a:ext>
            </a:extLst>
          </p:cNvPr>
          <p:cNvSpPr txBox="1"/>
          <p:nvPr/>
        </p:nvSpPr>
        <p:spPr>
          <a:xfrm>
            <a:off x="4555895" y="1833040"/>
            <a:ext cx="4395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TB6612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 H-bridge motor driver chip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two DC motors bi-directionally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kick-back diodes to protect the inductive spikes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current of 3A per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Decoupling capacitors placed close to the power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Bypass capacitors placed close to the output pins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A345F1-859C-36F9-657E-19BC35A9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690775"/>
            <a:ext cx="3172398" cy="18499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A9720E-7B64-DF11-DF9E-3C5518D3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37" y="2626614"/>
            <a:ext cx="2951274" cy="214023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F33536B-7B1A-28BD-FDCA-8D61CD521E88}"/>
              </a:ext>
            </a:extLst>
          </p:cNvPr>
          <p:cNvSpPr/>
          <p:nvPr/>
        </p:nvSpPr>
        <p:spPr>
          <a:xfrm>
            <a:off x="1329252" y="748919"/>
            <a:ext cx="331908" cy="4032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784D1D-38AC-AB76-08F3-2AE537C7FCF5}"/>
              </a:ext>
            </a:extLst>
          </p:cNvPr>
          <p:cNvSpPr/>
          <p:nvPr/>
        </p:nvSpPr>
        <p:spPr>
          <a:xfrm>
            <a:off x="3471995" y="929640"/>
            <a:ext cx="529077" cy="3394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905DD1C-2014-5952-4982-60426FE1D25C}"/>
              </a:ext>
            </a:extLst>
          </p:cNvPr>
          <p:cNvCxnSpPr>
            <a:cxnSpLocks/>
          </p:cNvCxnSpPr>
          <p:nvPr/>
        </p:nvCxnSpPr>
        <p:spPr>
          <a:xfrm>
            <a:off x="1383792" y="1152144"/>
            <a:ext cx="183071" cy="266090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CFD73107-253B-150F-56C9-48883436EDCC}"/>
              </a:ext>
            </a:extLst>
          </p:cNvPr>
          <p:cNvSpPr/>
          <p:nvPr/>
        </p:nvSpPr>
        <p:spPr>
          <a:xfrm>
            <a:off x="1614480" y="3696733"/>
            <a:ext cx="583127" cy="4028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0BC5351-DB15-F001-51F6-DDE0C6375B40}"/>
              </a:ext>
            </a:extLst>
          </p:cNvPr>
          <p:cNvCxnSpPr>
            <a:cxnSpLocks/>
          </p:cNvCxnSpPr>
          <p:nvPr/>
        </p:nvCxnSpPr>
        <p:spPr>
          <a:xfrm flipH="1">
            <a:off x="3755057" y="1288757"/>
            <a:ext cx="183071" cy="208842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65CEAAEF-998F-FEDD-DF1E-BD4CA085B2C9}"/>
              </a:ext>
            </a:extLst>
          </p:cNvPr>
          <p:cNvSpPr/>
          <p:nvPr/>
        </p:nvSpPr>
        <p:spPr>
          <a:xfrm>
            <a:off x="3338857" y="3377183"/>
            <a:ext cx="480288" cy="101040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9635B17-7143-4D50-A0E7-C521C6F36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8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CE281F86-4D3F-D114-E093-7A142B5A3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1" y="94329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42A2EF-2979-1E3E-3098-DEB4E2AEA41A}"/>
              </a:ext>
            </a:extLst>
          </p:cNvPr>
          <p:cNvSpPr txBox="1"/>
          <p:nvPr/>
        </p:nvSpPr>
        <p:spPr>
          <a:xfrm>
            <a:off x="1882965" y="122080"/>
            <a:ext cx="1951037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Mechanical arm </a:t>
            </a:r>
          </a:p>
        </p:txBody>
      </p:sp>
      <p:cxnSp>
        <p:nvCxnSpPr>
          <p:cNvPr id="7" name="直接连接符 27">
            <a:extLst>
              <a:ext uri="{FF2B5EF4-FFF2-40B4-BE49-F238E27FC236}">
                <a16:creationId xmlns:a16="http://schemas.microsoft.com/office/drawing/2014/main" id="{A5CCE41D-135C-797B-A2CF-7D7E27F3FB7F}"/>
              </a:ext>
            </a:extLst>
          </p:cNvPr>
          <p:cNvCxnSpPr>
            <a:cxnSpLocks/>
          </p:cNvCxnSpPr>
          <p:nvPr/>
        </p:nvCxnSpPr>
        <p:spPr>
          <a:xfrm>
            <a:off x="1882965" y="67489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B90AAFF-1C9A-54C9-944E-F664603689B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7701" t="12161" r="10459" b="12848"/>
          <a:stretch/>
        </p:blipFill>
        <p:spPr>
          <a:xfrm>
            <a:off x="252878" y="910980"/>
            <a:ext cx="1260000" cy="12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E3B594-6C4C-A14B-99BA-A48EA2906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912" y="874308"/>
            <a:ext cx="3978461" cy="38285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EFCA79-0FA6-5B91-0667-25989DAC7C00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20727" t="16564" b="26678"/>
          <a:stretch/>
        </p:blipFill>
        <p:spPr>
          <a:xfrm>
            <a:off x="7436395" y="923472"/>
            <a:ext cx="1260000" cy="12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453629-2B55-CD8C-AB2F-B1F75874B4A5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20130" t="10649" r="10607" b="8352"/>
          <a:stretch/>
        </p:blipFill>
        <p:spPr>
          <a:xfrm>
            <a:off x="229061" y="3314716"/>
            <a:ext cx="1260000" cy="12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5厚亚克力板多少钱一个平方-_补肾参考网">
            <a:extLst>
              <a:ext uri="{FF2B5EF4-FFF2-40B4-BE49-F238E27FC236}">
                <a16:creationId xmlns:a16="http://schemas.microsoft.com/office/drawing/2014/main" id="{C89610E2-5FF9-2C9A-76F0-9F353CBB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976" y="3314716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CFA7083-75BD-F95D-992A-A8B56F26B0E8}"/>
              </a:ext>
            </a:extLst>
          </p:cNvPr>
          <p:cNvCxnSpPr>
            <a:cxnSpLocks/>
          </p:cNvCxnSpPr>
          <p:nvPr/>
        </p:nvCxnSpPr>
        <p:spPr>
          <a:xfrm>
            <a:off x="2597290" y="1157457"/>
            <a:ext cx="0" cy="9765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FAEAE5F-35A1-F5D0-9913-C7F6A9D8674F}"/>
              </a:ext>
            </a:extLst>
          </p:cNvPr>
          <p:cNvSpPr txBox="1"/>
          <p:nvPr/>
        </p:nvSpPr>
        <p:spPr>
          <a:xfrm>
            <a:off x="2394155" y="2103759"/>
            <a:ext cx="686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11cm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5594022-399B-F0AF-F7B8-5AC5DF58D6E4}"/>
              </a:ext>
            </a:extLst>
          </p:cNvPr>
          <p:cNvCxnSpPr>
            <a:cxnSpLocks/>
          </p:cNvCxnSpPr>
          <p:nvPr/>
        </p:nvCxnSpPr>
        <p:spPr>
          <a:xfrm>
            <a:off x="3753267" y="975709"/>
            <a:ext cx="1650897" cy="1930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C789139-66D4-71BF-13E0-8A27960E81F3}"/>
              </a:ext>
            </a:extLst>
          </p:cNvPr>
          <p:cNvCxnSpPr>
            <a:cxnSpLocks/>
          </p:cNvCxnSpPr>
          <p:nvPr/>
        </p:nvCxnSpPr>
        <p:spPr>
          <a:xfrm>
            <a:off x="5461971" y="1025859"/>
            <a:ext cx="0" cy="18306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EDB702E-0DE1-4386-0903-47AF4794C38C}"/>
              </a:ext>
            </a:extLst>
          </p:cNvPr>
          <p:cNvSpPr txBox="1"/>
          <p:nvPr/>
        </p:nvSpPr>
        <p:spPr>
          <a:xfrm>
            <a:off x="4369532" y="1447669"/>
            <a:ext cx="743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 cm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5042F1-6C2F-7314-5088-A03B05A73079}"/>
              </a:ext>
            </a:extLst>
          </p:cNvPr>
          <p:cNvSpPr txBox="1"/>
          <p:nvPr/>
        </p:nvSpPr>
        <p:spPr>
          <a:xfrm>
            <a:off x="5572095" y="1645743"/>
            <a:ext cx="743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cm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7030783-98AD-82C8-5418-ECA3E869037B}"/>
              </a:ext>
            </a:extLst>
          </p:cNvPr>
          <p:cNvSpPr txBox="1"/>
          <p:nvPr/>
        </p:nvSpPr>
        <p:spPr>
          <a:xfrm>
            <a:off x="273614" y="2201172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3-D printed craw</a:t>
            </a:r>
            <a:endParaRPr lang="zh-CN" altLang="en-US" sz="10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C0DF649-D845-638E-5036-4601635E620B}"/>
              </a:ext>
            </a:extLst>
          </p:cNvPr>
          <p:cNvSpPr txBox="1"/>
          <p:nvPr/>
        </p:nvSpPr>
        <p:spPr>
          <a:xfrm>
            <a:off x="7676351" y="2201171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PVC tube</a:t>
            </a:r>
            <a:endParaRPr lang="zh-CN" altLang="en-US" sz="10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1D4FD1-A62E-5D88-3BE5-2FE5DB07A372}"/>
              </a:ext>
            </a:extLst>
          </p:cNvPr>
          <p:cNvSpPr txBox="1"/>
          <p:nvPr/>
        </p:nvSpPr>
        <p:spPr>
          <a:xfrm>
            <a:off x="240943" y="4579714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3-D printed linker</a:t>
            </a:r>
            <a:endParaRPr lang="zh-CN" altLang="en-US" sz="10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724190C-F2E9-1CC1-54B1-D99638777CDE}"/>
              </a:ext>
            </a:extLst>
          </p:cNvPr>
          <p:cNvSpPr txBox="1"/>
          <p:nvPr/>
        </p:nvSpPr>
        <p:spPr>
          <a:xfrm>
            <a:off x="7694600" y="4574716"/>
            <a:ext cx="8707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/>
              <a:t>Acrylic plate</a:t>
            </a:r>
            <a:endParaRPr lang="zh-CN" altLang="en-US" sz="900" b="1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266BBB5-452F-9475-A349-C901E0391E1D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4908529" y="2742718"/>
            <a:ext cx="2591447" cy="120199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ECA6DFE-F703-B85E-5D38-27742281874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489061" y="1553472"/>
            <a:ext cx="2264206" cy="239124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C77943B-75F4-D6BD-C3C7-688A2716033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425885" y="1553472"/>
            <a:ext cx="3010510" cy="25131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820F49AF-700A-1392-07D5-6A9962EF718C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1512878" y="1540980"/>
            <a:ext cx="1352444" cy="10576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D64BF62-D607-B1FA-6C61-489731622183}"/>
              </a:ext>
            </a:extLst>
          </p:cNvPr>
          <p:cNvCxnSpPr/>
          <p:nvPr/>
        </p:nvCxnSpPr>
        <p:spPr>
          <a:xfrm>
            <a:off x="3875817" y="1005238"/>
            <a:ext cx="1522609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F10F3ACB-4B7C-4732-9F20-4FBA0D6A2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96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F6A7F831-A953-AC7F-6E8F-7DF0E9AA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BD9254D2-2FBA-8B4A-508E-782726C6FCD6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9054B04-B1CB-8624-3E6C-78965B9AD516}"/>
              </a:ext>
            </a:extLst>
          </p:cNvPr>
          <p:cNvSpPr txBox="1"/>
          <p:nvPr/>
        </p:nvSpPr>
        <p:spPr>
          <a:xfrm>
            <a:off x="1740104" y="154731"/>
            <a:ext cx="45720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Mechanical arm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ED84A2-40BB-C450-E21E-99767117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35" y="2618600"/>
            <a:ext cx="2659621" cy="1699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690150-5E2D-56E6-CA8F-BD282CD0FF5E}"/>
              </a:ext>
            </a:extLst>
          </p:cNvPr>
          <p:cNvSpPr txBox="1"/>
          <p:nvPr/>
        </p:nvSpPr>
        <p:spPr>
          <a:xfrm>
            <a:off x="1465947" y="4389288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Laser cutting</a:t>
            </a:r>
            <a:endParaRPr lang="zh-CN" altLang="en-US" sz="1000" b="1" dirty="0"/>
          </a:p>
        </p:txBody>
      </p:sp>
      <p:pic>
        <p:nvPicPr>
          <p:cNvPr id="9" name="Picture 4" descr="3D打印机|摄影|修图/后期|Z85391004 - 原创作品 - 站酷 (ZCOOL)">
            <a:extLst>
              <a:ext uri="{FF2B5EF4-FFF2-40B4-BE49-F238E27FC236}">
                <a16:creationId xmlns:a16="http://schemas.microsoft.com/office/drawing/2014/main" id="{F6671555-0CB5-A995-7084-7115379F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5" y="994633"/>
            <a:ext cx="1260000" cy="126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8E51394-2B71-531F-5ACC-6E6D8079BA16}"/>
              </a:ext>
            </a:extLst>
          </p:cNvPr>
          <p:cNvSpPr txBox="1"/>
          <p:nvPr/>
        </p:nvSpPr>
        <p:spPr>
          <a:xfrm>
            <a:off x="820041" y="2325529"/>
            <a:ext cx="832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3-D printer</a:t>
            </a:r>
            <a:endParaRPr lang="zh-CN" altLang="en-US" sz="1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6DA44B-D749-FF6E-D020-DAE7F46CDBBB}"/>
              </a:ext>
            </a:extLst>
          </p:cNvPr>
          <p:cNvSpPr txBox="1"/>
          <p:nvPr/>
        </p:nvSpPr>
        <p:spPr>
          <a:xfrm>
            <a:off x="4193287" y="901026"/>
            <a:ext cx="227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arm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4501D9-80D6-3194-A17E-2A639EE30772}"/>
              </a:ext>
            </a:extLst>
          </p:cNvPr>
          <p:cNvSpPr txBox="1"/>
          <p:nvPr/>
        </p:nvSpPr>
        <p:spPr>
          <a:xfrm>
            <a:off x="4193287" y="1415525"/>
            <a:ext cx="4950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sg90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5V servo motor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3-D printed craw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with G474RE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20ms PWM pulse width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Angle varying from 0 to 180</a:t>
            </a:r>
          </a:p>
          <a:p>
            <a:pPr lvl="1" indent="0"/>
            <a:endParaRPr lang="en-US" altLang="zh-CN" sz="1600" dirty="0">
              <a:solidFill>
                <a:srgbClr val="333E4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Self-design &amp; self-cut acrylic plate using laser cutting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333E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Self-design &amp; self-print linker</a:t>
            </a:r>
          </a:p>
        </p:txBody>
      </p:sp>
      <p:pic>
        <p:nvPicPr>
          <p:cNvPr id="13" name="Picture 6" descr="SG90 9G迷你微型9克舵机适用于RC 250 450直升机飞机车遥控机器人-阿里巴巴">
            <a:extLst>
              <a:ext uri="{FF2B5EF4-FFF2-40B4-BE49-F238E27FC236}">
                <a16:creationId xmlns:a16="http://schemas.microsoft.com/office/drawing/2014/main" id="{741E07D0-2AAF-CE1B-C552-6ED548766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56" y="1001851"/>
            <a:ext cx="1260000" cy="126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638EC69-3891-83B9-5B4E-83877BC1C98D}"/>
              </a:ext>
            </a:extLst>
          </p:cNvPr>
          <p:cNvSpPr txBox="1"/>
          <p:nvPr/>
        </p:nvSpPr>
        <p:spPr>
          <a:xfrm>
            <a:off x="2371903" y="2316925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/>
              <a:t>sg90</a:t>
            </a:r>
            <a:endParaRPr lang="zh-CN" altLang="en-US" sz="1000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CC21DBD-0910-4099-8426-08498E02B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6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7" y="146303"/>
            <a:ext cx="5041900" cy="70802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Communication System</a:t>
            </a:r>
          </a:p>
          <a:p>
            <a:endParaRPr lang="zh-CN" altLang="en-US" dirty="0"/>
          </a:p>
        </p:txBody>
      </p:sp>
      <p:pic>
        <p:nvPicPr>
          <p:cNvPr id="5" name="图片 4" descr="电子设备&#10;&#10;中度可信度描述已自动生成">
            <a:extLst>
              <a:ext uri="{FF2B5EF4-FFF2-40B4-BE49-F238E27FC236}">
                <a16:creationId xmlns:a16="http://schemas.microsoft.com/office/drawing/2014/main" id="{7171B5A1-ECF0-F8BB-633F-C49D13DCD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66" y="1395160"/>
            <a:ext cx="2223943" cy="23531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F2EF9C-03FD-140B-88B1-A2E7F3774DDD}"/>
              </a:ext>
            </a:extLst>
          </p:cNvPr>
          <p:cNvSpPr txBox="1"/>
          <p:nvPr/>
        </p:nvSpPr>
        <p:spPr>
          <a:xfrm>
            <a:off x="1099701" y="3929228"/>
            <a:ext cx="178280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HC-12 module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BF483A-8C38-76B2-0599-F00499D9EB61}"/>
              </a:ext>
            </a:extLst>
          </p:cNvPr>
          <p:cNvSpPr txBox="1"/>
          <p:nvPr/>
        </p:nvSpPr>
        <p:spPr>
          <a:xfrm>
            <a:off x="216837" y="869786"/>
            <a:ext cx="3559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 Module</a:t>
            </a:r>
            <a:r>
              <a:rPr lang="zh-CN" altLang="en-US" sz="1600" b="1" dirty="0"/>
              <a:t>📶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976E16B-3F0F-17BB-89E7-BA672727DF67}"/>
              </a:ext>
            </a:extLst>
          </p:cNvPr>
          <p:cNvGrpSpPr/>
          <p:nvPr/>
        </p:nvGrpSpPr>
        <p:grpSpPr>
          <a:xfrm>
            <a:off x="3776392" y="1169754"/>
            <a:ext cx="5277121" cy="1925548"/>
            <a:chOff x="3459958" y="1553356"/>
            <a:chExt cx="5277121" cy="1925548"/>
          </a:xfrm>
        </p:grpSpPr>
        <p:pic>
          <p:nvPicPr>
            <p:cNvPr id="9" name="图片 8" descr="图表, 折线图&#10;&#10;描述已自动生成">
              <a:extLst>
                <a:ext uri="{FF2B5EF4-FFF2-40B4-BE49-F238E27FC236}">
                  <a16:creationId xmlns:a16="http://schemas.microsoft.com/office/drawing/2014/main" id="{CCCBD1D1-9E43-419D-4C13-5B43BB952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213"/>
            <a:stretch/>
          </p:blipFill>
          <p:spPr>
            <a:xfrm>
              <a:off x="3459958" y="1810790"/>
              <a:ext cx="5277121" cy="152192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38D2A30-89F5-D7E7-2108-418419D99A9F}"/>
                </a:ext>
              </a:extLst>
            </p:cNvPr>
            <p:cNvSpPr txBox="1"/>
            <p:nvPr/>
          </p:nvSpPr>
          <p:spPr>
            <a:xfrm>
              <a:off x="5437377" y="3186516"/>
              <a:ext cx="132228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UART Protocol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E5969E7-25A0-B8A5-04AE-E7D07ED61497}"/>
                </a:ext>
              </a:extLst>
            </p:cNvPr>
            <p:cNvSpPr txBox="1"/>
            <p:nvPr/>
          </p:nvSpPr>
          <p:spPr>
            <a:xfrm>
              <a:off x="3650042" y="2012811"/>
              <a:ext cx="76441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PC or MCU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9764121-4C1A-1E92-039F-3AFF3277CC0C}"/>
                </a:ext>
              </a:extLst>
            </p:cNvPr>
            <p:cNvSpPr txBox="1"/>
            <p:nvPr/>
          </p:nvSpPr>
          <p:spPr>
            <a:xfrm>
              <a:off x="7760243" y="2111782"/>
              <a:ext cx="789206" cy="294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HC-12</a:t>
              </a:r>
              <a:endParaRPr lang="zh-CN" altLang="en-US" dirty="0"/>
            </a:p>
          </p:txBody>
        </p:sp>
        <p:pic>
          <p:nvPicPr>
            <p:cNvPr id="16" name="图片 15" descr="图标&#10;&#10;描述已自动生成">
              <a:extLst>
                <a:ext uri="{FF2B5EF4-FFF2-40B4-BE49-F238E27FC236}">
                  <a16:creationId xmlns:a16="http://schemas.microsoft.com/office/drawing/2014/main" id="{B10896BC-2D7B-E251-6409-B14600B5E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049"/>
            <a:stretch/>
          </p:blipFill>
          <p:spPr>
            <a:xfrm>
              <a:off x="8072809" y="1553356"/>
              <a:ext cx="435325" cy="441737"/>
            </a:xfrm>
            <a:prstGeom prst="rect">
              <a:avLst/>
            </a:prstGeom>
          </p:spPr>
        </p:pic>
      </p:grpSp>
      <p:pic>
        <p:nvPicPr>
          <p:cNvPr id="19" name="图片 18" descr="图示, 示意图&#10;&#10;描述已自动生成">
            <a:extLst>
              <a:ext uri="{FF2B5EF4-FFF2-40B4-BE49-F238E27FC236}">
                <a16:creationId xmlns:a16="http://schemas.microsoft.com/office/drawing/2014/main" id="{82F38DD5-F50F-491F-CC73-5C625B4CF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895" y="3350858"/>
            <a:ext cx="2491893" cy="1622420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A8A439E-ADE6-BD01-E497-63221722FD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457179" y="3322748"/>
            <a:ext cx="2273716" cy="839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33EF15CE-753A-47ED-AC36-5804C12CF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15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5041900" cy="70802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Communication System</a:t>
            </a:r>
          </a:p>
          <a:p>
            <a:endParaRPr lang="zh-CN" altLang="en-US" dirty="0"/>
          </a:p>
        </p:txBody>
      </p:sp>
      <p:pic>
        <p:nvPicPr>
          <p:cNvPr id="3" name="图片 2" descr="图片包含 游戏机, 电路&#10;&#10;描述已自动生成">
            <a:extLst>
              <a:ext uri="{FF2B5EF4-FFF2-40B4-BE49-F238E27FC236}">
                <a16:creationId xmlns:a16="http://schemas.microsoft.com/office/drawing/2014/main" id="{AC07054E-86E1-6193-B54E-1206F2A07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2" t="21322" r="15499" b="21418"/>
          <a:stretch/>
        </p:blipFill>
        <p:spPr>
          <a:xfrm>
            <a:off x="561978" y="2024964"/>
            <a:ext cx="3027609" cy="163138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16EE6E32-9393-8FAC-5771-9A0D70CECCC4}"/>
              </a:ext>
            </a:extLst>
          </p:cNvPr>
          <p:cNvSpPr/>
          <p:nvPr/>
        </p:nvSpPr>
        <p:spPr>
          <a:xfrm>
            <a:off x="1107281" y="1848936"/>
            <a:ext cx="919163" cy="65935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479A360-ABCE-DE04-610E-DFDAD9CAFB92}"/>
              </a:ext>
            </a:extLst>
          </p:cNvPr>
          <p:cNvCxnSpPr>
            <a:cxnSpLocks/>
            <a:stCxn id="6" idx="7"/>
            <a:endCxn id="11" idx="1"/>
          </p:cNvCxnSpPr>
          <p:nvPr/>
        </p:nvCxnSpPr>
        <p:spPr>
          <a:xfrm flipV="1">
            <a:off x="1891836" y="1703041"/>
            <a:ext cx="697820" cy="24245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6291FD2-31F6-0BB2-2BF2-562E097FCD8D}"/>
              </a:ext>
            </a:extLst>
          </p:cNvPr>
          <p:cNvSpPr txBox="1"/>
          <p:nvPr/>
        </p:nvSpPr>
        <p:spPr>
          <a:xfrm>
            <a:off x="2589656" y="1556847"/>
            <a:ext cx="15198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Crystal Oscillator</a:t>
            </a:r>
            <a:endParaRPr lang="zh-CN" altLang="en-US" i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78968E-1C17-7951-2474-516BB842B044}"/>
              </a:ext>
            </a:extLst>
          </p:cNvPr>
          <p:cNvSpPr txBox="1"/>
          <p:nvPr/>
        </p:nvSpPr>
        <p:spPr>
          <a:xfrm>
            <a:off x="211916" y="921884"/>
            <a:ext cx="2709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Clock Module</a:t>
            </a:r>
            <a:r>
              <a:rPr lang="zh-CN" altLang="en-US" sz="1600" b="1" dirty="0"/>
              <a:t>🕰️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 descr="图表, 箱线图&#10;&#10;描述已自动生成">
            <a:extLst>
              <a:ext uri="{FF2B5EF4-FFF2-40B4-BE49-F238E27FC236}">
                <a16:creationId xmlns:a16="http://schemas.microsoft.com/office/drawing/2014/main" id="{9D2F2ECA-3DAF-E693-D47E-EDC0D3A55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52" y="921884"/>
            <a:ext cx="2709892" cy="202140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F0F0075-10E2-4D57-01CB-A388FEF9A041}"/>
              </a:ext>
            </a:extLst>
          </p:cNvPr>
          <p:cNvSpPr txBox="1"/>
          <p:nvPr/>
        </p:nvSpPr>
        <p:spPr>
          <a:xfrm>
            <a:off x="1099701" y="3929228"/>
            <a:ext cx="178280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DS1302 module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29F0FD-FED5-1469-6D86-6CA3A0860618}"/>
              </a:ext>
            </a:extLst>
          </p:cNvPr>
          <p:cNvSpPr txBox="1"/>
          <p:nvPr/>
        </p:nvSpPr>
        <p:spPr>
          <a:xfrm>
            <a:off x="5066053" y="2980433"/>
            <a:ext cx="30402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Equivalent Circuit of Crystal Oscillator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3200C60-6930-F727-C527-8C904B406EB4}"/>
              </a:ext>
            </a:extLst>
          </p:cNvPr>
          <p:cNvCxnSpPr>
            <a:cxnSpLocks/>
          </p:cNvCxnSpPr>
          <p:nvPr/>
        </p:nvCxnSpPr>
        <p:spPr>
          <a:xfrm>
            <a:off x="2712972" y="3415775"/>
            <a:ext cx="415636" cy="80584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D9FB7F3-1F64-4660-392E-302E4A50128A}"/>
              </a:ext>
            </a:extLst>
          </p:cNvPr>
          <p:cNvSpPr txBox="1"/>
          <p:nvPr/>
        </p:nvSpPr>
        <p:spPr>
          <a:xfrm>
            <a:off x="3052106" y="4216417"/>
            <a:ext cx="10574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Power Cell</a:t>
            </a:r>
            <a:endParaRPr lang="zh-CN" altLang="en-US" i="1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C52B407-BFB5-4CAF-8F39-EEC0256B2001}"/>
              </a:ext>
            </a:extLst>
          </p:cNvPr>
          <p:cNvSpPr/>
          <p:nvPr/>
        </p:nvSpPr>
        <p:spPr>
          <a:xfrm>
            <a:off x="988438" y="2537213"/>
            <a:ext cx="759400" cy="73560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14F63DD-4E65-24AD-8736-C4403E5BAFF2}"/>
              </a:ext>
            </a:extLst>
          </p:cNvPr>
          <p:cNvCxnSpPr>
            <a:cxnSpLocks/>
            <a:stCxn id="28" idx="6"/>
            <a:endCxn id="32" idx="1"/>
          </p:cNvCxnSpPr>
          <p:nvPr/>
        </p:nvCxnSpPr>
        <p:spPr>
          <a:xfrm>
            <a:off x="1747838" y="2905017"/>
            <a:ext cx="3680213" cy="13114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 descr="图示&#10;&#10;中度可信度描述已自动生成">
            <a:extLst>
              <a:ext uri="{FF2B5EF4-FFF2-40B4-BE49-F238E27FC236}">
                <a16:creationId xmlns:a16="http://schemas.microsoft.com/office/drawing/2014/main" id="{4D799E62-A79B-103E-A5A7-18D4F552E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051" y="3497891"/>
            <a:ext cx="2327261" cy="14370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ECB505A-AC38-4A9F-91D6-0FB5E233D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67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4" name="图片 15373">
            <a:extLst>
              <a:ext uri="{FF2B5EF4-FFF2-40B4-BE49-F238E27FC236}">
                <a16:creationId xmlns:a16="http://schemas.microsoft.com/office/drawing/2014/main" id="{828118D3-5653-5394-DF69-8E085885D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" t="5140"/>
          <a:stretch/>
        </p:blipFill>
        <p:spPr bwMode="auto">
          <a:xfrm>
            <a:off x="7342910" y="2036190"/>
            <a:ext cx="1458131" cy="458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69" name="直接连接符 15368">
            <a:extLst>
              <a:ext uri="{FF2B5EF4-FFF2-40B4-BE49-F238E27FC236}">
                <a16:creationId xmlns:a16="http://schemas.microsoft.com/office/drawing/2014/main" id="{3C26AA58-CADB-E4E2-9736-12F0187145E9}"/>
              </a:ext>
            </a:extLst>
          </p:cNvPr>
          <p:cNvCxnSpPr>
            <a:cxnSpLocks/>
            <a:stCxn id="15365" idx="3"/>
          </p:cNvCxnSpPr>
          <p:nvPr/>
        </p:nvCxnSpPr>
        <p:spPr>
          <a:xfrm>
            <a:off x="6947598" y="2780643"/>
            <a:ext cx="2332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 descr="形状&#10;&#10;低可信度描述已自动生成">
            <a:extLst>
              <a:ext uri="{FF2B5EF4-FFF2-40B4-BE49-F238E27FC236}">
                <a16:creationId xmlns:a16="http://schemas.microsoft.com/office/drawing/2014/main" id="{20EE509B-52BA-35A7-F46E-3D2E23EFA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897" y="917191"/>
            <a:ext cx="351466" cy="351466"/>
          </a:xfrm>
          <a:prstGeom prst="rect">
            <a:avLst/>
          </a:prstGeom>
        </p:spPr>
      </p:pic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5041900" cy="70802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Communication System</a:t>
            </a:r>
          </a:p>
          <a:p>
            <a:endParaRPr lang="zh-CN" altLang="en-US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C8F7851-57F7-B093-B605-82F3FBDB76BB}"/>
              </a:ext>
            </a:extLst>
          </p:cNvPr>
          <p:cNvGrpSpPr/>
          <p:nvPr/>
        </p:nvGrpSpPr>
        <p:grpSpPr>
          <a:xfrm>
            <a:off x="220825" y="1182290"/>
            <a:ext cx="4812153" cy="3630990"/>
            <a:chOff x="115027" y="1280531"/>
            <a:chExt cx="4812153" cy="363099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2938FCD-A9B5-4A16-F732-28FE774D859A}"/>
                </a:ext>
              </a:extLst>
            </p:cNvPr>
            <p:cNvGrpSpPr/>
            <p:nvPr/>
          </p:nvGrpSpPr>
          <p:grpSpPr>
            <a:xfrm>
              <a:off x="115027" y="1596987"/>
              <a:ext cx="2010164" cy="2506253"/>
              <a:chOff x="264915" y="1808808"/>
              <a:chExt cx="2010164" cy="2506253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863D961E-7D03-98A8-F8A1-311E20C66AA7}"/>
                  </a:ext>
                </a:extLst>
              </p:cNvPr>
              <p:cNvSpPr/>
              <p:nvPr/>
            </p:nvSpPr>
            <p:spPr>
              <a:xfrm>
                <a:off x="264915" y="1808808"/>
                <a:ext cx="2010164" cy="2506253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 descr="电子设备&#10;&#10;中度可信度描述已自动生成">
                <a:extLst>
                  <a:ext uri="{FF2B5EF4-FFF2-40B4-BE49-F238E27FC236}">
                    <a16:creationId xmlns:a16="http://schemas.microsoft.com/office/drawing/2014/main" id="{6CA68DF4-B880-EE6A-3D71-AD56F2ABDA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510" t="6631" r="5854" b="2534"/>
              <a:stretch/>
            </p:blipFill>
            <p:spPr>
              <a:xfrm>
                <a:off x="445220" y="1952167"/>
                <a:ext cx="1649555" cy="1969701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51EF4DD-5425-8ED9-54A1-D18F4AD6ABF8}"/>
                  </a:ext>
                </a:extLst>
              </p:cNvPr>
              <p:cNvSpPr txBox="1"/>
              <p:nvPr/>
            </p:nvSpPr>
            <p:spPr>
              <a:xfrm>
                <a:off x="634790" y="3994339"/>
                <a:ext cx="1194010" cy="294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G474RE</a:t>
                </a:r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999657D-17B1-519C-8248-299C86E0D394}"/>
                </a:ext>
              </a:extLst>
            </p:cNvPr>
            <p:cNvGrpSpPr/>
            <p:nvPr/>
          </p:nvGrpSpPr>
          <p:grpSpPr>
            <a:xfrm>
              <a:off x="2744313" y="1761710"/>
              <a:ext cx="1194010" cy="1669432"/>
              <a:chOff x="2840509" y="1904143"/>
              <a:chExt cx="1194010" cy="1669432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3160667-F214-F8DE-8842-621B1923BEF9}"/>
                  </a:ext>
                </a:extLst>
              </p:cNvPr>
              <p:cNvSpPr/>
              <p:nvPr/>
            </p:nvSpPr>
            <p:spPr>
              <a:xfrm>
                <a:off x="3082335" y="1904143"/>
                <a:ext cx="710360" cy="166254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 descr="电子邮件页面的手机截图&#10;&#10;中度可信度描述已自动生成">
                <a:extLst>
                  <a:ext uri="{FF2B5EF4-FFF2-40B4-BE49-F238E27FC236}">
                    <a16:creationId xmlns:a16="http://schemas.microsoft.com/office/drawing/2014/main" id="{8541125D-6540-D758-A8D5-311B07919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0496" t="1472" r="40083" b="1242"/>
              <a:stretch/>
            </p:blipFill>
            <p:spPr>
              <a:xfrm>
                <a:off x="3214790" y="2011506"/>
                <a:ext cx="445449" cy="1246909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EFBBC04-18F1-70FF-D945-E167C1E068AD}"/>
                  </a:ext>
                </a:extLst>
              </p:cNvPr>
              <p:cNvSpPr txBox="1"/>
              <p:nvPr/>
            </p:nvSpPr>
            <p:spPr>
              <a:xfrm>
                <a:off x="2840509" y="3279076"/>
                <a:ext cx="1194010" cy="294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L432KC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1DC405A-3C19-CB5B-A4E1-0B0BAD17EE30}"/>
                </a:ext>
              </a:extLst>
            </p:cNvPr>
            <p:cNvGrpSpPr/>
            <p:nvPr/>
          </p:nvGrpSpPr>
          <p:grpSpPr>
            <a:xfrm>
              <a:off x="2453367" y="3844898"/>
              <a:ext cx="1775901" cy="1066623"/>
              <a:chOff x="2592984" y="3854083"/>
              <a:chExt cx="1775901" cy="1066623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DEAC4E73-B0B9-0C8A-82BB-2E0D784372B5}"/>
                  </a:ext>
                </a:extLst>
              </p:cNvPr>
              <p:cNvSpPr/>
              <p:nvPr/>
            </p:nvSpPr>
            <p:spPr>
              <a:xfrm>
                <a:off x="2592984" y="3854083"/>
                <a:ext cx="1775901" cy="1066623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5" name="图片 14" descr="图片包含 游戏机, 电路&#10;&#10;描述已自动生成">
                <a:extLst>
                  <a:ext uri="{FF2B5EF4-FFF2-40B4-BE49-F238E27FC236}">
                    <a16:creationId xmlns:a16="http://schemas.microsoft.com/office/drawing/2014/main" id="{C366806D-FC99-2AB1-DBCC-A07B4444A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5992" t="21322" r="15499" b="21418"/>
              <a:stretch/>
            </p:blipFill>
            <p:spPr>
              <a:xfrm>
                <a:off x="2795518" y="3929767"/>
                <a:ext cx="1370835" cy="738653"/>
              </a:xfrm>
              <a:prstGeom prst="rect">
                <a:avLst/>
              </a:prstGeom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192691-CC7B-977F-1249-A7239B806954}"/>
                  </a:ext>
                </a:extLst>
              </p:cNvPr>
              <p:cNvSpPr txBox="1"/>
              <p:nvPr/>
            </p:nvSpPr>
            <p:spPr>
              <a:xfrm>
                <a:off x="2883931" y="4628318"/>
                <a:ext cx="11940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DS1302</a:t>
                </a: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11D0DB0-C4AB-4AA5-2088-183950F49FD1}"/>
                </a:ext>
              </a:extLst>
            </p:cNvPr>
            <p:cNvCxnSpPr>
              <a:stCxn id="12" idx="2"/>
              <a:endCxn id="14" idx="0"/>
            </p:cNvCxnSpPr>
            <p:nvPr/>
          </p:nvCxnSpPr>
          <p:spPr>
            <a:xfrm>
              <a:off x="3341318" y="3431142"/>
              <a:ext cx="0" cy="4137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3354955A-BCCC-3D6C-FC0A-1F3165003726}"/>
                </a:ext>
              </a:extLst>
            </p:cNvPr>
            <p:cNvCxnSpPr>
              <a:cxnSpLocks/>
            </p:cNvCxnSpPr>
            <p:nvPr/>
          </p:nvCxnSpPr>
          <p:spPr>
            <a:xfrm>
              <a:off x="2125191" y="2571750"/>
              <a:ext cx="88141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1680173-BC59-506B-95AC-171E1BF9B5DC}"/>
                </a:ext>
              </a:extLst>
            </p:cNvPr>
            <p:cNvGrpSpPr/>
            <p:nvPr/>
          </p:nvGrpSpPr>
          <p:grpSpPr>
            <a:xfrm>
              <a:off x="4216820" y="1280531"/>
              <a:ext cx="710360" cy="2045060"/>
              <a:chOff x="4351363" y="1486441"/>
              <a:chExt cx="710360" cy="2045060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5C16EF-5D79-88DA-43D6-3DDE7D4C39E3}"/>
                  </a:ext>
                </a:extLst>
              </p:cNvPr>
              <p:cNvGrpSpPr/>
              <p:nvPr/>
            </p:nvGrpSpPr>
            <p:grpSpPr>
              <a:xfrm>
                <a:off x="4351363" y="1486441"/>
                <a:ext cx="710360" cy="2045060"/>
                <a:chOff x="4351363" y="1486441"/>
                <a:chExt cx="710360" cy="2045060"/>
              </a:xfrm>
            </p:grpSpPr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8F44E7A0-17C7-2C92-4903-A809568F32C5}"/>
                    </a:ext>
                  </a:extLst>
                </p:cNvPr>
                <p:cNvSpPr/>
                <p:nvPr/>
              </p:nvSpPr>
              <p:spPr>
                <a:xfrm>
                  <a:off x="4351363" y="2079284"/>
                  <a:ext cx="710360" cy="1452217"/>
                </a:xfrm>
                <a:prstGeom prst="roundRect">
                  <a:avLst/>
                </a:prstGeom>
                <a:solidFill>
                  <a:srgbClr val="0070C0"/>
                </a:solidFill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11106BB7-C9AD-EE33-ACE2-7F722732494C}"/>
                    </a:ext>
                  </a:extLst>
                </p:cNvPr>
                <p:cNvGrpSpPr/>
                <p:nvPr/>
              </p:nvGrpSpPr>
              <p:grpSpPr>
                <a:xfrm>
                  <a:off x="4368885" y="1486441"/>
                  <a:ext cx="585560" cy="1726475"/>
                  <a:chOff x="4505613" y="2127608"/>
                  <a:chExt cx="585560" cy="1726475"/>
                </a:xfrm>
              </p:grpSpPr>
              <p:pic>
                <p:nvPicPr>
                  <p:cNvPr id="31" name="图片 30" descr="电子设备的屏幕&#10;&#10;中度可信度描述已自动生成">
                    <a:extLst>
                      <a:ext uri="{FF2B5EF4-FFF2-40B4-BE49-F238E27FC236}">
                        <a16:creationId xmlns:a16="http://schemas.microsoft.com/office/drawing/2014/main" id="{EA365D4A-07D3-9AE6-CEDE-B81F9558E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33082" t="17184" r="35119" b="14408"/>
                  <a:stretch/>
                </p:blipFill>
                <p:spPr>
                  <a:xfrm>
                    <a:off x="4595370" y="2787460"/>
                    <a:ext cx="495803" cy="1066623"/>
                  </a:xfrm>
                  <a:prstGeom prst="rect">
                    <a:avLst/>
                  </a:prstGeom>
                </p:spPr>
              </p:pic>
              <p:pic>
                <p:nvPicPr>
                  <p:cNvPr id="29" name="图片 28" descr="图片包含 游戏机&#10;&#10;描述已自动生成">
                    <a:extLst>
                      <a:ext uri="{FF2B5EF4-FFF2-40B4-BE49-F238E27FC236}">
                        <a16:creationId xmlns:a16="http://schemas.microsoft.com/office/drawing/2014/main" id="{51AC5C3C-F2D7-6206-70A2-9FB90D0215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18016451">
                    <a:off x="4420552" y="2212669"/>
                    <a:ext cx="680481" cy="51036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6AF961E-1B7C-9443-E727-B58D7B82082D}"/>
                  </a:ext>
                </a:extLst>
              </p:cNvPr>
              <p:cNvSpPr txBox="1"/>
              <p:nvPr/>
            </p:nvSpPr>
            <p:spPr>
              <a:xfrm>
                <a:off x="4351363" y="3239113"/>
                <a:ext cx="71036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HC-12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10302DC-95FE-EEDF-E39F-C39BD86D5F87}"/>
                </a:ext>
              </a:extLst>
            </p:cNvPr>
            <p:cNvSpPr txBox="1"/>
            <p:nvPr/>
          </p:nvSpPr>
          <p:spPr>
            <a:xfrm>
              <a:off x="1967004" y="2618731"/>
              <a:ext cx="1194010" cy="294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Control pin</a:t>
              </a:r>
              <a:endParaRPr lang="zh-CN" altLang="en-US" dirty="0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E26D222-BE68-655F-F784-A27825038731}"/>
                </a:ext>
              </a:extLst>
            </p:cNvPr>
            <p:cNvCxnSpPr/>
            <p:nvPr/>
          </p:nvCxnSpPr>
          <p:spPr>
            <a:xfrm>
              <a:off x="3696499" y="2571750"/>
              <a:ext cx="52032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978D996-2BE4-3A5F-DD60-F56052C2CFAC}"/>
                </a:ext>
              </a:extLst>
            </p:cNvPr>
            <p:cNvSpPr txBox="1"/>
            <p:nvPr/>
          </p:nvSpPr>
          <p:spPr>
            <a:xfrm>
              <a:off x="3636785" y="2641174"/>
              <a:ext cx="639750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UART</a:t>
              </a:r>
              <a:endParaRPr lang="zh-CN" altLang="en-US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C9E2451-CB99-678C-185D-667ACFB752D3}"/>
                </a:ext>
              </a:extLst>
            </p:cNvPr>
            <p:cNvSpPr txBox="1"/>
            <p:nvPr/>
          </p:nvSpPr>
          <p:spPr>
            <a:xfrm>
              <a:off x="3376624" y="3509412"/>
              <a:ext cx="500130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SPI</a:t>
              </a:r>
              <a:endParaRPr lang="zh-CN" altLang="en-US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C87496A-B53C-8299-3A3F-1F8907DDC2E0}"/>
              </a:ext>
            </a:extLst>
          </p:cNvPr>
          <p:cNvGrpSpPr/>
          <p:nvPr/>
        </p:nvGrpSpPr>
        <p:grpSpPr>
          <a:xfrm>
            <a:off x="5774719" y="932164"/>
            <a:ext cx="710360" cy="2295186"/>
            <a:chOff x="5924640" y="956089"/>
            <a:chExt cx="710360" cy="2295186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41E0380-C12E-A6CE-F1E4-D719FAEFDBF4}"/>
                </a:ext>
              </a:extLst>
            </p:cNvPr>
            <p:cNvSpPr/>
            <p:nvPr/>
          </p:nvSpPr>
          <p:spPr>
            <a:xfrm>
              <a:off x="5924640" y="1799058"/>
              <a:ext cx="710360" cy="1452217"/>
            </a:xfrm>
            <a:prstGeom prst="round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DB9B0204-5CF7-4E7B-04DD-3D13E723C4EA}"/>
                </a:ext>
              </a:extLst>
            </p:cNvPr>
            <p:cNvGrpSpPr/>
            <p:nvPr/>
          </p:nvGrpSpPr>
          <p:grpSpPr>
            <a:xfrm>
              <a:off x="5942162" y="956089"/>
              <a:ext cx="585560" cy="1978873"/>
              <a:chOff x="7116814" y="1178192"/>
              <a:chExt cx="585560" cy="1978873"/>
            </a:xfrm>
          </p:grpSpPr>
          <p:pic>
            <p:nvPicPr>
              <p:cNvPr id="57" name="图片 56" descr="形状&#10;&#10;低可信度描述已自动生成">
                <a:extLst>
                  <a:ext uri="{FF2B5EF4-FFF2-40B4-BE49-F238E27FC236}">
                    <a16:creationId xmlns:a16="http://schemas.microsoft.com/office/drawing/2014/main" id="{348AFA29-E1E1-4581-6284-DB7125A3F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6571" y="1178192"/>
                <a:ext cx="351466" cy="351466"/>
              </a:xfrm>
              <a:prstGeom prst="rect">
                <a:avLst/>
              </a:prstGeom>
            </p:spPr>
          </p:pic>
          <p:pic>
            <p:nvPicPr>
              <p:cNvPr id="55" name="图片 54" descr="电子设备的屏幕&#10;&#10;中度可信度描述已自动生成">
                <a:extLst>
                  <a:ext uri="{FF2B5EF4-FFF2-40B4-BE49-F238E27FC236}">
                    <a16:creationId xmlns:a16="http://schemas.microsoft.com/office/drawing/2014/main" id="{EFA670A8-0498-1CD8-D2D0-BCC616E634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3082" t="17184" r="35119" b="14408"/>
              <a:stretch/>
            </p:blipFill>
            <p:spPr>
              <a:xfrm>
                <a:off x="7206571" y="2090442"/>
                <a:ext cx="495803" cy="1066623"/>
              </a:xfrm>
              <a:prstGeom prst="rect">
                <a:avLst/>
              </a:prstGeom>
            </p:spPr>
          </p:pic>
          <p:pic>
            <p:nvPicPr>
              <p:cNvPr id="56" name="图片 55" descr="图片包含 游戏机&#10;&#10;描述已自动生成">
                <a:extLst>
                  <a:ext uri="{FF2B5EF4-FFF2-40B4-BE49-F238E27FC236}">
                    <a16:creationId xmlns:a16="http://schemas.microsoft.com/office/drawing/2014/main" id="{289F289B-CDE1-9C94-BB58-A543951EE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8016451">
                <a:off x="7031753" y="1515651"/>
                <a:ext cx="680481" cy="510360"/>
              </a:xfrm>
              <a:prstGeom prst="rect">
                <a:avLst/>
              </a:prstGeom>
            </p:spPr>
          </p:pic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E995EE2-D8C0-3C00-C9AA-DCFEE9490FF7}"/>
                </a:ext>
              </a:extLst>
            </p:cNvPr>
            <p:cNvSpPr txBox="1"/>
            <p:nvPr/>
          </p:nvSpPr>
          <p:spPr>
            <a:xfrm>
              <a:off x="5924640" y="2954220"/>
              <a:ext cx="7103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HC-12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63" name="图片 62" descr="黑暗中亮着的电脑屏幕&#10;&#10;中度可信度描述已自动生成">
            <a:extLst>
              <a:ext uri="{FF2B5EF4-FFF2-40B4-BE49-F238E27FC236}">
                <a16:creationId xmlns:a16="http://schemas.microsoft.com/office/drawing/2014/main" id="{CED285B7-A18B-A6B7-57FC-914996A6DF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592" y="1610270"/>
            <a:ext cx="2390580" cy="1344701"/>
          </a:xfrm>
          <a:prstGeom prst="rect">
            <a:avLst/>
          </a:prstGeom>
        </p:spPr>
      </p:pic>
      <p:sp>
        <p:nvSpPr>
          <p:cNvPr id="15364" name="文本框 15363">
            <a:extLst>
              <a:ext uri="{FF2B5EF4-FFF2-40B4-BE49-F238E27FC236}">
                <a16:creationId xmlns:a16="http://schemas.microsoft.com/office/drawing/2014/main" id="{B4E49159-4A3A-DFA6-322F-F5510C7DBEE3}"/>
              </a:ext>
            </a:extLst>
          </p:cNvPr>
          <p:cNvSpPr txBox="1"/>
          <p:nvPr/>
        </p:nvSpPr>
        <p:spPr>
          <a:xfrm>
            <a:off x="6495311" y="2383075"/>
            <a:ext cx="6397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UART</a:t>
            </a:r>
            <a:endParaRPr lang="zh-CN" altLang="en-US" dirty="0"/>
          </a:p>
        </p:txBody>
      </p:sp>
      <p:sp>
        <p:nvSpPr>
          <p:cNvPr id="15365" name="矩形 15364">
            <a:extLst>
              <a:ext uri="{FF2B5EF4-FFF2-40B4-BE49-F238E27FC236}">
                <a16:creationId xmlns:a16="http://schemas.microsoft.com/office/drawing/2014/main" id="{5FF9C5B5-5DA3-CA03-4272-352D9B22DDA7}"/>
              </a:ext>
            </a:extLst>
          </p:cNvPr>
          <p:cNvSpPr/>
          <p:nvPr/>
        </p:nvSpPr>
        <p:spPr>
          <a:xfrm>
            <a:off x="6682774" y="2675463"/>
            <a:ext cx="264824" cy="210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C247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367" name="直接连接符 15366">
            <a:extLst>
              <a:ext uri="{FF2B5EF4-FFF2-40B4-BE49-F238E27FC236}">
                <a16:creationId xmlns:a16="http://schemas.microsoft.com/office/drawing/2014/main" id="{8C65EE71-8C6F-D984-5CD2-81BA6038E2FE}"/>
              </a:ext>
            </a:extLst>
          </p:cNvPr>
          <p:cNvCxnSpPr>
            <a:endCxn id="15365" idx="1"/>
          </p:cNvCxnSpPr>
          <p:nvPr/>
        </p:nvCxnSpPr>
        <p:spPr>
          <a:xfrm>
            <a:off x="6485079" y="2780643"/>
            <a:ext cx="1976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1" name="直接箭头连接符 15370">
            <a:extLst>
              <a:ext uri="{FF2B5EF4-FFF2-40B4-BE49-F238E27FC236}">
                <a16:creationId xmlns:a16="http://schemas.microsoft.com/office/drawing/2014/main" id="{955DF4A0-3AC0-7E5A-5075-63A6F2767C1F}"/>
              </a:ext>
            </a:extLst>
          </p:cNvPr>
          <p:cNvCxnSpPr>
            <a:cxnSpLocks/>
            <a:stCxn id="15365" idx="2"/>
          </p:cNvCxnSpPr>
          <p:nvPr/>
        </p:nvCxnSpPr>
        <p:spPr>
          <a:xfrm>
            <a:off x="6815186" y="2885823"/>
            <a:ext cx="0" cy="7984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F806E14A-BEE9-42F7-980F-2954827FAC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90D40B3-5809-9D46-0B2B-747FB30DC761}"/>
              </a:ext>
            </a:extLst>
          </p:cNvPr>
          <p:cNvGrpSpPr/>
          <p:nvPr/>
        </p:nvGrpSpPr>
        <p:grpSpPr>
          <a:xfrm>
            <a:off x="5950641" y="3539779"/>
            <a:ext cx="1775901" cy="1329060"/>
            <a:chOff x="5950641" y="3539779"/>
            <a:chExt cx="1775901" cy="132906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B0709C8-3E7C-7558-70B9-65318EBEF58E}"/>
                </a:ext>
              </a:extLst>
            </p:cNvPr>
            <p:cNvSpPr/>
            <p:nvPr/>
          </p:nvSpPr>
          <p:spPr>
            <a:xfrm>
              <a:off x="5950641" y="3672377"/>
              <a:ext cx="1775901" cy="1196462"/>
            </a:xfrm>
            <a:prstGeom prst="round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" name="图片 6" descr="图片包含 游戏机, 桌子, 电脑, 键盘&#10;&#10;描述已自动生成">
              <a:extLst>
                <a:ext uri="{FF2B5EF4-FFF2-40B4-BE49-F238E27FC236}">
                  <a16:creationId xmlns:a16="http://schemas.microsoft.com/office/drawing/2014/main" id="{EEBB574C-19EB-AB4A-0EC4-4BAF4666F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9883456">
              <a:off x="6233782" y="3539779"/>
              <a:ext cx="1112157" cy="1112157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A47DFBA-A0D8-B0FE-8E1D-D0642F79B725}"/>
                </a:ext>
              </a:extLst>
            </p:cNvPr>
            <p:cNvSpPr txBox="1"/>
            <p:nvPr/>
          </p:nvSpPr>
          <p:spPr>
            <a:xfrm>
              <a:off x="6144843" y="4412469"/>
              <a:ext cx="138749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chemeClr val="bg1"/>
                  </a:solidFill>
                </a:rPr>
                <a:t>usb-ttl</a:t>
              </a:r>
              <a:r>
                <a:rPr lang="en-US" altLang="zh-CN" dirty="0">
                  <a:solidFill>
                    <a:schemeClr val="bg1"/>
                  </a:solidFill>
                </a:rPr>
                <a:t> converter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3DF385B-172B-8721-E960-28CA4A773A7D}"/>
              </a:ext>
            </a:extLst>
          </p:cNvPr>
          <p:cNvSpPr txBox="1"/>
          <p:nvPr/>
        </p:nvSpPr>
        <p:spPr>
          <a:xfrm>
            <a:off x="86422" y="930103"/>
            <a:ext cx="214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Structure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63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1081713B-D585-D5A4-AB51-2D192A3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8FE5D-16CB-AC1A-35BD-66FBB3BEB161}"/>
              </a:ext>
            </a:extLst>
          </p:cNvPr>
          <p:cNvSpPr txBox="1"/>
          <p:nvPr/>
        </p:nvSpPr>
        <p:spPr>
          <a:xfrm>
            <a:off x="1693863" y="158750"/>
            <a:ext cx="334739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Robot Mechanical Structure</a:t>
            </a:r>
            <a:endParaRPr lang="zh-CN" altLang="en-US" dirty="0"/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D2EA6834-8019-B3EC-A321-074DDE1AC5E4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21B50CD-B660-F22F-FBD4-6DFEA6FA472C}"/>
              </a:ext>
            </a:extLst>
          </p:cNvPr>
          <p:cNvSpPr/>
          <p:nvPr/>
        </p:nvSpPr>
        <p:spPr>
          <a:xfrm>
            <a:off x="415072" y="1505842"/>
            <a:ext cx="8260080" cy="2733318"/>
          </a:xfrm>
          <a:prstGeom prst="roundRect">
            <a:avLst>
              <a:gd name="adj" fmla="val 1996"/>
            </a:avLst>
          </a:prstGeom>
          <a:solidFill>
            <a:schemeClr val="accent3">
              <a:alpha val="50000"/>
            </a:schemeClr>
          </a:solidFill>
          <a:ln w="6350" cap="flat" cmpd="sng" algn="ctr">
            <a:solidFill>
              <a:schemeClr val="accent4"/>
            </a:solidFill>
            <a:prstDash val="solid"/>
            <a:miter lim="800000"/>
          </a:ln>
          <a:effectLst>
            <a:outerShdw blurRad="635000" dist="635000" dir="5400000" sx="90000" sy="90000" algn="t" rotWithShape="0">
              <a:schemeClr val="accent4">
                <a:alpha val="20000"/>
              </a:schemeClr>
            </a:outerShdw>
            <a:reflection blurRad="6350" stA="90000" endPos="55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5ABCF1-DB0E-88E5-73D8-5D52023D2351}"/>
              </a:ext>
            </a:extLst>
          </p:cNvPr>
          <p:cNvSpPr txBox="1"/>
          <p:nvPr/>
        </p:nvSpPr>
        <p:spPr>
          <a:xfrm>
            <a:off x="3775827" y="1839983"/>
            <a:ext cx="78951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First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DB7842-954B-C9B1-0A81-69CE59DCD6FD}"/>
              </a:ext>
            </a:extLst>
          </p:cNvPr>
          <p:cNvSpPr txBox="1"/>
          <p:nvPr/>
        </p:nvSpPr>
        <p:spPr>
          <a:xfrm>
            <a:off x="5356862" y="1839983"/>
            <a:ext cx="9769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Second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13B142-EB92-DA8B-A9F6-DF2E32759CED}"/>
              </a:ext>
            </a:extLst>
          </p:cNvPr>
          <p:cNvSpPr txBox="1"/>
          <p:nvPr/>
        </p:nvSpPr>
        <p:spPr>
          <a:xfrm>
            <a:off x="7125320" y="1839983"/>
            <a:ext cx="84465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Third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5C2D444-BC44-BBD1-B124-38DBA9B595FB}"/>
              </a:ext>
            </a:extLst>
          </p:cNvPr>
          <p:cNvSpPr/>
          <p:nvPr/>
        </p:nvSpPr>
        <p:spPr>
          <a:xfrm>
            <a:off x="2184028" y="1414687"/>
            <a:ext cx="1553996" cy="3006030"/>
          </a:xfrm>
          <a:prstGeom prst="roundRect">
            <a:avLst>
              <a:gd name="adj" fmla="val 3211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6C42AB-0B70-BF76-B407-8C497AEDFD05}"/>
              </a:ext>
            </a:extLst>
          </p:cNvPr>
          <p:cNvSpPr txBox="1"/>
          <p:nvPr/>
        </p:nvSpPr>
        <p:spPr>
          <a:xfrm>
            <a:off x="2504685" y="1839983"/>
            <a:ext cx="47961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latin typeface="+mn-lt"/>
                <a:ea typeface="思源黑体 CN Bold"/>
              </a:rPr>
              <a:t>Base</a:t>
            </a:r>
            <a:endParaRPr lang="zh-CN" altLang="en-US" sz="1200" b="0" dirty="0">
              <a:latin typeface="+mn-lt"/>
              <a:ea typeface="思源黑体 CN Bold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99A42C-9935-63F9-4367-9410B9737C69}"/>
              </a:ext>
            </a:extLst>
          </p:cNvPr>
          <p:cNvSpPr txBox="1"/>
          <p:nvPr/>
        </p:nvSpPr>
        <p:spPr>
          <a:xfrm>
            <a:off x="3708023" y="2294751"/>
            <a:ext cx="153599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Motor driver PCB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13B488-47DA-3932-6FAE-B843AB467A0C}"/>
              </a:ext>
            </a:extLst>
          </p:cNvPr>
          <p:cNvSpPr txBox="1"/>
          <p:nvPr/>
        </p:nvSpPr>
        <p:spPr>
          <a:xfrm>
            <a:off x="3708023" y="2669179"/>
            <a:ext cx="1390124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Extension PCB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3C9CE9-123C-4DCB-C69E-1F5C1DACF49C}"/>
              </a:ext>
            </a:extLst>
          </p:cNvPr>
          <p:cNvSpPr txBox="1"/>
          <p:nvPr/>
        </p:nvSpPr>
        <p:spPr>
          <a:xfrm>
            <a:off x="3708023" y="3701050"/>
            <a:ext cx="910827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DS1302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43CBCF-8D58-8866-DDD8-17078756BDFF}"/>
              </a:ext>
            </a:extLst>
          </p:cNvPr>
          <p:cNvSpPr txBox="1"/>
          <p:nvPr/>
        </p:nvSpPr>
        <p:spPr>
          <a:xfrm>
            <a:off x="5217630" y="2294751"/>
            <a:ext cx="101341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HC-SR04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A1E58E-30C0-2F2B-6179-213C0096F1E7}"/>
              </a:ext>
            </a:extLst>
          </p:cNvPr>
          <p:cNvSpPr txBox="1"/>
          <p:nvPr/>
        </p:nvSpPr>
        <p:spPr>
          <a:xfrm>
            <a:off x="6742548" y="2294751"/>
            <a:ext cx="143981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Mechanical arm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16D779E-353C-53B4-E7A1-4998E8FB410C}"/>
              </a:ext>
            </a:extLst>
          </p:cNvPr>
          <p:cNvSpPr txBox="1"/>
          <p:nvPr/>
        </p:nvSpPr>
        <p:spPr>
          <a:xfrm>
            <a:off x="3708023" y="3046614"/>
            <a:ext cx="70724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JY60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815F6A-0AED-71D4-98AD-E7ADA5F1CAEF}"/>
              </a:ext>
            </a:extLst>
          </p:cNvPr>
          <p:cNvSpPr txBox="1"/>
          <p:nvPr/>
        </p:nvSpPr>
        <p:spPr>
          <a:xfrm>
            <a:off x="3708023" y="3382325"/>
            <a:ext cx="80021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HC-12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2B633D-F054-26AB-8EB9-69A0152F3304}"/>
              </a:ext>
            </a:extLst>
          </p:cNvPr>
          <p:cNvSpPr txBox="1"/>
          <p:nvPr/>
        </p:nvSpPr>
        <p:spPr>
          <a:xfrm>
            <a:off x="5217630" y="2669179"/>
            <a:ext cx="147348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Nucleo-G474RE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952D9A6-420F-FEAC-913B-9638BABEA132}"/>
              </a:ext>
            </a:extLst>
          </p:cNvPr>
          <p:cNvSpPr txBox="1"/>
          <p:nvPr/>
        </p:nvSpPr>
        <p:spPr>
          <a:xfrm>
            <a:off x="5217630" y="3017775"/>
            <a:ext cx="809837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Switch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3A7390-CEFC-5384-4A9B-BB8B6565B095}"/>
              </a:ext>
            </a:extLst>
          </p:cNvPr>
          <p:cNvSpPr txBox="1"/>
          <p:nvPr/>
        </p:nvSpPr>
        <p:spPr>
          <a:xfrm>
            <a:off x="6742548" y="2669179"/>
            <a:ext cx="96372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 err="1">
                <a:solidFill>
                  <a:prstClr val="black"/>
                </a:solidFill>
                <a:latin typeface="+mn-lt"/>
              </a:rPr>
              <a:t>OpenMV</a:t>
            </a:r>
            <a:endParaRPr lang="en-US" altLang="zh-CN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51456C-AC46-D706-6FE8-C8C4E226CEA2}"/>
              </a:ext>
            </a:extLst>
          </p:cNvPr>
          <p:cNvSpPr txBox="1"/>
          <p:nvPr/>
        </p:nvSpPr>
        <p:spPr>
          <a:xfrm>
            <a:off x="751801" y="2669179"/>
            <a:ext cx="981551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Components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82314C-7ADC-5DAA-6DEE-37A51EC058BB}"/>
              </a:ext>
            </a:extLst>
          </p:cNvPr>
          <p:cNvSpPr txBox="1"/>
          <p:nvPr/>
        </p:nvSpPr>
        <p:spPr>
          <a:xfrm>
            <a:off x="2121913" y="2294751"/>
            <a:ext cx="81374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Tracks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031CB5F-755B-1DDC-5CA1-C275CA1FB2D4}"/>
              </a:ext>
            </a:extLst>
          </p:cNvPr>
          <p:cNvSpPr txBox="1"/>
          <p:nvPr/>
        </p:nvSpPr>
        <p:spPr>
          <a:xfrm>
            <a:off x="2121913" y="2640703"/>
            <a:ext cx="827471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Motors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4A986C4-FF28-2374-7261-C5ADA980DB23}"/>
              </a:ext>
            </a:extLst>
          </p:cNvPr>
          <p:cNvSpPr txBox="1"/>
          <p:nvPr/>
        </p:nvSpPr>
        <p:spPr>
          <a:xfrm>
            <a:off x="2121913" y="3064312"/>
            <a:ext cx="845103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Battery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9F30F75-60FE-53A3-4E07-D24C6A944E27}"/>
              </a:ext>
            </a:extLst>
          </p:cNvPr>
          <p:cNvSpPr txBox="1"/>
          <p:nvPr/>
        </p:nvSpPr>
        <p:spPr>
          <a:xfrm>
            <a:off x="2121913" y="3456806"/>
            <a:ext cx="170751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Front support frame</a:t>
            </a:r>
            <a:endParaRPr lang="zh-CN" altLang="en-US" sz="1200" b="0" dirty="0">
              <a:latin typeface="+mn-lt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C2BE8E0-969D-6E35-7DB1-73A4EBABF9B4}"/>
              </a:ext>
            </a:extLst>
          </p:cNvPr>
          <p:cNvCxnSpPr/>
          <p:nvPr/>
        </p:nvCxnSpPr>
        <p:spPr>
          <a:xfrm>
            <a:off x="2184027" y="1684149"/>
            <a:ext cx="5797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B53B33E0-B953-F631-BC00-D0EB3A7C3427}"/>
              </a:ext>
            </a:extLst>
          </p:cNvPr>
          <p:cNvSpPr txBox="1"/>
          <p:nvPr/>
        </p:nvSpPr>
        <p:spPr>
          <a:xfrm>
            <a:off x="5217630" y="1340894"/>
            <a:ext cx="2779031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From the bottom to the top</a:t>
            </a:r>
            <a:endParaRPr lang="zh-CN" altLang="en-US" sz="1800" b="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思源黑体 CN Bold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3CFA7E-326E-6875-C976-69B1F4E213E2}"/>
              </a:ext>
            </a:extLst>
          </p:cNvPr>
          <p:cNvSpPr txBox="1"/>
          <p:nvPr/>
        </p:nvSpPr>
        <p:spPr>
          <a:xfrm>
            <a:off x="5217630" y="3336500"/>
            <a:ext cx="77617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OLED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931A97B-275E-47B5-9F6F-EE5619D1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69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1081713B-D585-D5A4-AB51-2D192A3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8FE5D-16CB-AC1A-35BD-66FBB3BEB161}"/>
              </a:ext>
            </a:extLst>
          </p:cNvPr>
          <p:cNvSpPr txBox="1"/>
          <p:nvPr/>
        </p:nvSpPr>
        <p:spPr>
          <a:xfrm>
            <a:off x="1693863" y="158750"/>
            <a:ext cx="334739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Robot Mechanical Structure</a:t>
            </a:r>
            <a:endParaRPr lang="zh-CN" altLang="en-US" dirty="0"/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D2EA6834-8019-B3EC-A321-074DDE1AC5E4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CF78BBB-BADA-94C7-A6DE-91AC939546FE}"/>
              </a:ext>
            </a:extLst>
          </p:cNvPr>
          <p:cNvGrpSpPr/>
          <p:nvPr/>
        </p:nvGrpSpPr>
        <p:grpSpPr>
          <a:xfrm>
            <a:off x="345448" y="1300939"/>
            <a:ext cx="3071674" cy="2976956"/>
            <a:chOff x="249202" y="1300939"/>
            <a:chExt cx="3071674" cy="2976956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FA73AF4-CAF6-F511-B0D0-BF8EB83DF3EB}"/>
                </a:ext>
              </a:extLst>
            </p:cNvPr>
            <p:cNvSpPr/>
            <p:nvPr/>
          </p:nvSpPr>
          <p:spPr>
            <a:xfrm>
              <a:off x="249202" y="1300939"/>
              <a:ext cx="3071674" cy="297695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1C38D39-0A19-DC1E-7266-26B864667F82}"/>
                </a:ext>
              </a:extLst>
            </p:cNvPr>
            <p:cNvGrpSpPr/>
            <p:nvPr/>
          </p:nvGrpSpPr>
          <p:grpSpPr>
            <a:xfrm>
              <a:off x="482334" y="1501202"/>
              <a:ext cx="2613600" cy="2556000"/>
              <a:chOff x="482334" y="1501202"/>
              <a:chExt cx="2613600" cy="2556000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A6C42AB-0B70-BF76-B407-8C497AEDFD05}"/>
                  </a:ext>
                </a:extLst>
              </p:cNvPr>
              <p:cNvSpPr txBox="1"/>
              <p:nvPr/>
            </p:nvSpPr>
            <p:spPr>
              <a:xfrm>
                <a:off x="1324466" y="1839983"/>
                <a:ext cx="479619" cy="276999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b="0" dirty="0">
                    <a:latin typeface="+mn-lt"/>
                    <a:ea typeface="思源黑体 CN Bold"/>
                  </a:rPr>
                  <a:t>Base</a:t>
                </a:r>
                <a:endParaRPr lang="zh-CN" altLang="en-US" sz="1200" b="0" dirty="0">
                  <a:latin typeface="+mn-lt"/>
                  <a:ea typeface="思源黑体 CN Bold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82314C-7ADC-5DAA-6DEE-37A51EC058BB}"/>
                  </a:ext>
                </a:extLst>
              </p:cNvPr>
              <p:cNvSpPr txBox="1"/>
              <p:nvPr/>
            </p:nvSpPr>
            <p:spPr>
              <a:xfrm>
                <a:off x="941694" y="2294751"/>
                <a:ext cx="742832" cy="276999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200" b="0" dirty="0">
                    <a:latin typeface="+mn-lt"/>
                  </a:rPr>
                  <a:t>Tracks</a:t>
                </a:r>
                <a:endParaRPr lang="zh-CN" altLang="en-US" sz="1200" b="0" dirty="0">
                  <a:latin typeface="+mn-lt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031CB5F-755B-1DDC-5CA1-C275CA1FB2D4}"/>
                  </a:ext>
                </a:extLst>
              </p:cNvPr>
              <p:cNvSpPr txBox="1"/>
              <p:nvPr/>
            </p:nvSpPr>
            <p:spPr>
              <a:xfrm>
                <a:off x="941694" y="2640703"/>
                <a:ext cx="813749" cy="276999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200" b="0" dirty="0">
                    <a:latin typeface="+mn-lt"/>
                  </a:rPr>
                  <a:t>Motors</a:t>
                </a:r>
                <a:endParaRPr lang="zh-CN" altLang="en-US" sz="1200" b="0" dirty="0">
                  <a:latin typeface="+mn-lt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4A986C4-FF28-2374-7261-C5ADA980DB23}"/>
                  </a:ext>
                </a:extLst>
              </p:cNvPr>
              <p:cNvSpPr txBox="1"/>
              <p:nvPr/>
            </p:nvSpPr>
            <p:spPr>
              <a:xfrm>
                <a:off x="941694" y="3064312"/>
                <a:ext cx="813749" cy="276999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200" b="0" dirty="0">
                    <a:latin typeface="+mn-lt"/>
                  </a:rPr>
                  <a:t>Battery</a:t>
                </a:r>
                <a:endParaRPr lang="zh-CN" altLang="en-US" sz="1200" b="0" dirty="0">
                  <a:latin typeface="+mn-lt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9F30F75-60FE-53A3-4E07-D24C6A944E27}"/>
                  </a:ext>
                </a:extLst>
              </p:cNvPr>
              <p:cNvSpPr txBox="1"/>
              <p:nvPr/>
            </p:nvSpPr>
            <p:spPr>
              <a:xfrm>
                <a:off x="941694" y="3456806"/>
                <a:ext cx="1618713" cy="276999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algn="ctr">
                  <a:defRPr sz="14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defRPr>
                </a:lvl1pPr>
              </a:lstStyle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200" b="0" dirty="0">
                    <a:latin typeface="+mn-lt"/>
                  </a:rPr>
                  <a:t>Front support frame</a:t>
                </a:r>
                <a:endParaRPr lang="zh-CN" altLang="en-US" sz="1200" b="0" dirty="0">
                  <a:latin typeface="+mn-lt"/>
                </a:endParaRPr>
              </a:p>
            </p:txBody>
          </p:sp>
          <p:pic>
            <p:nvPicPr>
              <p:cNvPr id="38" name="图片 37" descr="图片包含 游戏机, 电脑, 桌子, 键盘&#10;&#10;描述已自动生成">
                <a:extLst>
                  <a:ext uri="{FF2B5EF4-FFF2-40B4-BE49-F238E27FC236}">
                    <a16:creationId xmlns:a16="http://schemas.microsoft.com/office/drawing/2014/main" id="{CAD0600B-77AD-07E9-69B8-B5D3614D2C24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334" y="1501202"/>
                <a:ext cx="2613600" cy="2556000"/>
              </a:xfrm>
              <a:prstGeom prst="roundRect">
                <a:avLst/>
              </a:prstGeom>
            </p:spPr>
          </p:pic>
        </p:grpSp>
      </p:grp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0A2DC68-B35F-6E66-7A25-2FFD8BF94EF9}"/>
              </a:ext>
            </a:extLst>
          </p:cNvPr>
          <p:cNvSpPr/>
          <p:nvPr/>
        </p:nvSpPr>
        <p:spPr>
          <a:xfrm>
            <a:off x="3713506" y="1414687"/>
            <a:ext cx="1590200" cy="3006030"/>
          </a:xfrm>
          <a:prstGeom prst="roundRect">
            <a:avLst>
              <a:gd name="adj" fmla="val 3211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35B29EB-63AD-768F-A9F5-2D03E1086D31}"/>
              </a:ext>
            </a:extLst>
          </p:cNvPr>
          <p:cNvSpPr txBox="1"/>
          <p:nvPr/>
        </p:nvSpPr>
        <p:spPr>
          <a:xfrm>
            <a:off x="4090677" y="1839983"/>
            <a:ext cx="47961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latin typeface="+mn-lt"/>
                <a:ea typeface="思源黑体 CN Bold"/>
              </a:rPr>
              <a:t>Base</a:t>
            </a:r>
            <a:endParaRPr lang="zh-CN" altLang="en-US" sz="1200" b="0" dirty="0">
              <a:latin typeface="+mn-lt"/>
              <a:ea typeface="思源黑体 CN Bold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34E4FB8-A7F9-948E-4AD9-9E1559D1C8EB}"/>
              </a:ext>
            </a:extLst>
          </p:cNvPr>
          <p:cNvSpPr txBox="1"/>
          <p:nvPr/>
        </p:nvSpPr>
        <p:spPr>
          <a:xfrm>
            <a:off x="3663502" y="2294751"/>
            <a:ext cx="81374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Tracks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28AA890-F949-FC18-512E-3FB21AF803F1}"/>
              </a:ext>
            </a:extLst>
          </p:cNvPr>
          <p:cNvSpPr txBox="1"/>
          <p:nvPr/>
        </p:nvSpPr>
        <p:spPr>
          <a:xfrm>
            <a:off x="3663502" y="2640703"/>
            <a:ext cx="827471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Motors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EECA7E2-8BBE-7929-0E23-89AF6DE22124}"/>
              </a:ext>
            </a:extLst>
          </p:cNvPr>
          <p:cNvSpPr txBox="1"/>
          <p:nvPr/>
        </p:nvSpPr>
        <p:spPr>
          <a:xfrm>
            <a:off x="3663502" y="3064312"/>
            <a:ext cx="845104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Battery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43D887C-4A71-41DA-DECE-18E5CB50C320}"/>
              </a:ext>
            </a:extLst>
          </p:cNvPr>
          <p:cNvSpPr txBox="1"/>
          <p:nvPr/>
        </p:nvSpPr>
        <p:spPr>
          <a:xfrm>
            <a:off x="3663502" y="3456806"/>
            <a:ext cx="170752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rgbClr val="FDFA66"/>
                </a:solidFill>
                <a:latin typeface="+mn-lt"/>
              </a:rPr>
              <a:t>Front support frame</a:t>
            </a:r>
            <a:endParaRPr lang="zh-CN" altLang="en-US" sz="1200" b="0" dirty="0">
              <a:solidFill>
                <a:srgbClr val="FDFA66"/>
              </a:solidFill>
              <a:latin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5A0AE9F-A1CB-012C-BA98-4F34A7F10916}"/>
              </a:ext>
            </a:extLst>
          </p:cNvPr>
          <p:cNvGrpSpPr/>
          <p:nvPr/>
        </p:nvGrpSpPr>
        <p:grpSpPr>
          <a:xfrm>
            <a:off x="5585161" y="1125644"/>
            <a:ext cx="3176084" cy="3527508"/>
            <a:chOff x="5585161" y="1125644"/>
            <a:chExt cx="3176084" cy="352750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34B57C1-0746-96B7-8FAD-781F2B3CF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585161" y="1125644"/>
              <a:ext cx="3176084" cy="3527508"/>
            </a:xfrm>
            <a:prstGeom prst="rect">
              <a:avLst/>
            </a:prstGeom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12F3FF66-BC53-9568-94E3-06C2D5BBBF7F}"/>
                </a:ext>
              </a:extLst>
            </p:cNvPr>
            <p:cNvSpPr/>
            <p:nvPr/>
          </p:nvSpPr>
          <p:spPr>
            <a:xfrm>
              <a:off x="6720283" y="3648553"/>
              <a:ext cx="619740" cy="817297"/>
            </a:xfrm>
            <a:prstGeom prst="roundRect">
              <a:avLst/>
            </a:prstGeom>
            <a:solidFill>
              <a:srgbClr val="FDFA66">
                <a:alpha val="40000"/>
              </a:srgbClr>
            </a:solidFill>
            <a:ln>
              <a:solidFill>
                <a:srgbClr val="FDFA6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2D719D1C-9B9E-4259-B05B-D0B715B3E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1081713B-D585-D5A4-AB51-2D192A3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8FE5D-16CB-AC1A-35BD-66FBB3BEB161}"/>
              </a:ext>
            </a:extLst>
          </p:cNvPr>
          <p:cNvSpPr txBox="1"/>
          <p:nvPr/>
        </p:nvSpPr>
        <p:spPr>
          <a:xfrm>
            <a:off x="1693863" y="158750"/>
            <a:ext cx="334739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Robot Mechanical Structure</a:t>
            </a:r>
            <a:endParaRPr lang="zh-CN" altLang="en-US" dirty="0"/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D2EA6834-8019-B3EC-A321-074DDE1AC5E4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21B50CD-B660-F22F-FBD4-6DFEA6FA472C}"/>
              </a:ext>
            </a:extLst>
          </p:cNvPr>
          <p:cNvSpPr/>
          <p:nvPr/>
        </p:nvSpPr>
        <p:spPr>
          <a:xfrm>
            <a:off x="441960" y="1510531"/>
            <a:ext cx="8260080" cy="2733318"/>
          </a:xfrm>
          <a:prstGeom prst="roundRect">
            <a:avLst>
              <a:gd name="adj" fmla="val 1996"/>
            </a:avLst>
          </a:prstGeom>
          <a:solidFill>
            <a:schemeClr val="accent3">
              <a:alpha val="50000"/>
            </a:schemeClr>
          </a:solidFill>
          <a:ln w="6350" cap="flat" cmpd="sng" algn="ctr">
            <a:solidFill>
              <a:schemeClr val="accent4"/>
            </a:solidFill>
            <a:prstDash val="solid"/>
            <a:miter lim="800000"/>
          </a:ln>
          <a:effectLst>
            <a:outerShdw blurRad="635000" dist="635000" dir="5400000" sx="90000" sy="90000" algn="t" rotWithShape="0">
              <a:schemeClr val="accent4">
                <a:alpha val="20000"/>
              </a:schemeClr>
            </a:outerShdw>
            <a:reflection blurRad="6350" stA="90000" endPos="55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5ABCF1-DB0E-88E5-73D8-5D52023D2351}"/>
              </a:ext>
            </a:extLst>
          </p:cNvPr>
          <p:cNvSpPr txBox="1"/>
          <p:nvPr/>
        </p:nvSpPr>
        <p:spPr>
          <a:xfrm>
            <a:off x="3775827" y="1839983"/>
            <a:ext cx="78951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First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DB7842-954B-C9B1-0A81-69CE59DCD6FD}"/>
              </a:ext>
            </a:extLst>
          </p:cNvPr>
          <p:cNvSpPr txBox="1"/>
          <p:nvPr/>
        </p:nvSpPr>
        <p:spPr>
          <a:xfrm>
            <a:off x="5356862" y="1839983"/>
            <a:ext cx="9769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Second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13B142-EB92-DA8B-A9F6-DF2E32759CED}"/>
              </a:ext>
            </a:extLst>
          </p:cNvPr>
          <p:cNvSpPr txBox="1"/>
          <p:nvPr/>
        </p:nvSpPr>
        <p:spPr>
          <a:xfrm>
            <a:off x="7125320" y="1839983"/>
            <a:ext cx="84465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Third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5C2D444-BC44-BBD1-B124-38DBA9B595FB}"/>
              </a:ext>
            </a:extLst>
          </p:cNvPr>
          <p:cNvSpPr/>
          <p:nvPr/>
        </p:nvSpPr>
        <p:spPr>
          <a:xfrm>
            <a:off x="2104292" y="1414687"/>
            <a:ext cx="1574219" cy="3006030"/>
          </a:xfrm>
          <a:prstGeom prst="roundRect">
            <a:avLst>
              <a:gd name="adj" fmla="val 3211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6C42AB-0B70-BF76-B407-8C497AEDFD05}"/>
              </a:ext>
            </a:extLst>
          </p:cNvPr>
          <p:cNvSpPr txBox="1"/>
          <p:nvPr/>
        </p:nvSpPr>
        <p:spPr>
          <a:xfrm>
            <a:off x="2504685" y="1839983"/>
            <a:ext cx="47961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latin typeface="+mn-lt"/>
                <a:ea typeface="思源黑体 CN Bold"/>
              </a:rPr>
              <a:t>Base</a:t>
            </a:r>
            <a:endParaRPr lang="zh-CN" altLang="en-US" sz="1200" b="0" dirty="0">
              <a:latin typeface="+mn-lt"/>
              <a:ea typeface="思源黑体 CN Bold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99A42C-9935-63F9-4367-9410B9737C69}"/>
              </a:ext>
            </a:extLst>
          </p:cNvPr>
          <p:cNvSpPr txBox="1"/>
          <p:nvPr/>
        </p:nvSpPr>
        <p:spPr>
          <a:xfrm>
            <a:off x="3708023" y="2294751"/>
            <a:ext cx="143686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Motor driver PCB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13B488-47DA-3932-6FAE-B843AB467A0C}"/>
              </a:ext>
            </a:extLst>
          </p:cNvPr>
          <p:cNvSpPr txBox="1"/>
          <p:nvPr/>
        </p:nvSpPr>
        <p:spPr>
          <a:xfrm>
            <a:off x="3708023" y="2669179"/>
            <a:ext cx="124624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Extension PCB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3C9CE9-123C-4DCB-C69E-1F5C1DACF49C}"/>
              </a:ext>
            </a:extLst>
          </p:cNvPr>
          <p:cNvSpPr txBox="1"/>
          <p:nvPr/>
        </p:nvSpPr>
        <p:spPr>
          <a:xfrm>
            <a:off x="3677243" y="3733805"/>
            <a:ext cx="83708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DS1302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43CBCF-8D58-8866-DDD8-17078756BDFF}"/>
              </a:ext>
            </a:extLst>
          </p:cNvPr>
          <p:cNvSpPr txBox="1"/>
          <p:nvPr/>
        </p:nvSpPr>
        <p:spPr>
          <a:xfrm>
            <a:off x="5256686" y="2294751"/>
            <a:ext cx="893193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HC-SR04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A1E58E-30C0-2F2B-6179-213C0096F1E7}"/>
              </a:ext>
            </a:extLst>
          </p:cNvPr>
          <p:cNvSpPr txBox="1"/>
          <p:nvPr/>
        </p:nvSpPr>
        <p:spPr>
          <a:xfrm>
            <a:off x="6742548" y="2294751"/>
            <a:ext cx="135998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Mechanical arm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16D779E-353C-53B4-E7A1-4998E8FB410C}"/>
              </a:ext>
            </a:extLst>
          </p:cNvPr>
          <p:cNvSpPr txBox="1"/>
          <p:nvPr/>
        </p:nvSpPr>
        <p:spPr>
          <a:xfrm>
            <a:off x="3678511" y="3048755"/>
            <a:ext cx="63992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JY60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815F6A-0AED-71D4-98AD-E7ADA5F1CAEF}"/>
              </a:ext>
            </a:extLst>
          </p:cNvPr>
          <p:cNvSpPr txBox="1"/>
          <p:nvPr/>
        </p:nvSpPr>
        <p:spPr>
          <a:xfrm>
            <a:off x="3679798" y="3396093"/>
            <a:ext cx="73930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HC-12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2B633D-F054-26AB-8EB9-69A0152F3304}"/>
              </a:ext>
            </a:extLst>
          </p:cNvPr>
          <p:cNvSpPr txBox="1"/>
          <p:nvPr/>
        </p:nvSpPr>
        <p:spPr>
          <a:xfrm>
            <a:off x="5256686" y="2669179"/>
            <a:ext cx="133562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Nucleo-G474RE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3A7390-CEFC-5384-4A9B-BB8B6565B095}"/>
              </a:ext>
            </a:extLst>
          </p:cNvPr>
          <p:cNvSpPr txBox="1"/>
          <p:nvPr/>
        </p:nvSpPr>
        <p:spPr>
          <a:xfrm>
            <a:off x="6742548" y="2669179"/>
            <a:ext cx="9156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 err="1">
                <a:solidFill>
                  <a:prstClr val="black"/>
                </a:solidFill>
                <a:latin typeface="+mn-lt"/>
              </a:rPr>
              <a:t>OpenMV</a:t>
            </a:r>
            <a:endParaRPr lang="en-US" altLang="zh-CN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51456C-AC46-D706-6FE8-C8C4E226CEA2}"/>
              </a:ext>
            </a:extLst>
          </p:cNvPr>
          <p:cNvSpPr txBox="1"/>
          <p:nvPr/>
        </p:nvSpPr>
        <p:spPr>
          <a:xfrm>
            <a:off x="751801" y="2669179"/>
            <a:ext cx="981551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Components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82314C-7ADC-5DAA-6DEE-37A51EC058BB}"/>
              </a:ext>
            </a:extLst>
          </p:cNvPr>
          <p:cNvSpPr txBox="1"/>
          <p:nvPr/>
        </p:nvSpPr>
        <p:spPr>
          <a:xfrm>
            <a:off x="2074780" y="2278885"/>
            <a:ext cx="813748" cy="2769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Tracks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031CB5F-755B-1DDC-5CA1-C275CA1FB2D4}"/>
              </a:ext>
            </a:extLst>
          </p:cNvPr>
          <p:cNvSpPr txBox="1"/>
          <p:nvPr/>
        </p:nvSpPr>
        <p:spPr>
          <a:xfrm>
            <a:off x="2033954" y="2640703"/>
            <a:ext cx="908502" cy="2769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Motors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4A986C4-FF28-2374-7261-C5ADA980DB23}"/>
              </a:ext>
            </a:extLst>
          </p:cNvPr>
          <p:cNvSpPr txBox="1"/>
          <p:nvPr/>
        </p:nvSpPr>
        <p:spPr>
          <a:xfrm>
            <a:off x="2033954" y="3064312"/>
            <a:ext cx="908502" cy="2769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Battery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9F30F75-60FE-53A3-4E07-D24C6A944E27}"/>
              </a:ext>
            </a:extLst>
          </p:cNvPr>
          <p:cNvSpPr txBox="1"/>
          <p:nvPr/>
        </p:nvSpPr>
        <p:spPr>
          <a:xfrm>
            <a:off x="2033954" y="3456806"/>
            <a:ext cx="1741873" cy="2769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Front support frame</a:t>
            </a:r>
            <a:endParaRPr lang="zh-CN" altLang="en-US" sz="1200" b="0" dirty="0">
              <a:latin typeface="+mn-lt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FAD424E-C8CB-30B3-1080-3841D68389CD}"/>
              </a:ext>
            </a:extLst>
          </p:cNvPr>
          <p:cNvCxnSpPr/>
          <p:nvPr/>
        </p:nvCxnSpPr>
        <p:spPr>
          <a:xfrm>
            <a:off x="2184027" y="1684149"/>
            <a:ext cx="5797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F67B60E-AE50-E386-853A-C2DCFC5CF8F7}"/>
              </a:ext>
            </a:extLst>
          </p:cNvPr>
          <p:cNvSpPr txBox="1"/>
          <p:nvPr/>
        </p:nvSpPr>
        <p:spPr>
          <a:xfrm>
            <a:off x="5217630" y="1340894"/>
            <a:ext cx="2779031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From the bottom to the top</a:t>
            </a:r>
            <a:endParaRPr lang="zh-CN" altLang="en-US" sz="1800" b="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思源黑体 CN Bold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57FB638-FC55-4E4D-B6B3-7432B068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1EC6EB1-1452-4BF1-BA2C-BAAD710D5ED0}"/>
              </a:ext>
            </a:extLst>
          </p:cNvPr>
          <p:cNvSpPr txBox="1"/>
          <p:nvPr/>
        </p:nvSpPr>
        <p:spPr>
          <a:xfrm>
            <a:off x="5217630" y="3017775"/>
            <a:ext cx="768224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Switch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7D8CA15-5BEF-4D73-BADC-83BD00D3A1AC}"/>
              </a:ext>
            </a:extLst>
          </p:cNvPr>
          <p:cNvSpPr txBox="1"/>
          <p:nvPr/>
        </p:nvSpPr>
        <p:spPr>
          <a:xfrm>
            <a:off x="5230076" y="3333877"/>
            <a:ext cx="694421" cy="22892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OLED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324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0E9E24-4CC0-42A7-93E6-64E11F7E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A49A7F-9DAC-44D5-8317-839093F6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B12EFAD8-095F-4781-BC8F-F10B49CE8335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02FBBE3-860D-464C-9D36-318CF8691801}"/>
              </a:ext>
            </a:extLst>
          </p:cNvPr>
          <p:cNvSpPr/>
          <p:nvPr/>
        </p:nvSpPr>
        <p:spPr>
          <a:xfrm>
            <a:off x="1" y="1711062"/>
            <a:ext cx="9144000" cy="1887134"/>
          </a:xfrm>
          <a:prstGeom prst="rect">
            <a:avLst/>
          </a:prstGeom>
          <a:gradFill>
            <a:gsLst>
              <a:gs pos="0">
                <a:srgbClr val="185D69"/>
              </a:gs>
              <a:gs pos="71000">
                <a:srgbClr val="11434B"/>
              </a:gs>
            </a:gsLst>
            <a:lin ang="2700000" scaled="1"/>
          </a:gradFill>
          <a:ln>
            <a:noFill/>
          </a:ln>
          <a:effectLst>
            <a:outerShdw blurRad="381000" dist="508000" dir="5400000" sx="90000" sy="90000" algn="t" rotWithShape="0">
              <a:srgbClr val="185D6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思源黑体 CN Regular"/>
              <a:cs typeface="+mn-cs"/>
            </a:endParaRP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6CB51237-8B40-4F3F-8E16-060CE2AAC0FA}"/>
              </a:ext>
            </a:extLst>
          </p:cNvPr>
          <p:cNvGrpSpPr/>
          <p:nvPr/>
        </p:nvGrpSpPr>
        <p:grpSpPr>
          <a:xfrm>
            <a:off x="904997" y="1633275"/>
            <a:ext cx="3734139" cy="1231434"/>
            <a:chOff x="1576349" y="2163896"/>
            <a:chExt cx="4978851" cy="1641911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E50F5C27-E7CE-4C4F-9C0C-A678E0CC2547}"/>
                </a:ext>
              </a:extLst>
            </p:cNvPr>
            <p:cNvSpPr txBox="1"/>
            <p:nvPr/>
          </p:nvSpPr>
          <p:spPr>
            <a:xfrm>
              <a:off x="2241626" y="2163896"/>
              <a:ext cx="431357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50" b="1" i="1" dirty="0">
                  <a:solidFill>
                    <a:schemeClr val="bg1"/>
                  </a:solidFill>
                  <a:latin typeface="Montserrat" panose="00000500000000000000" pitchFamily="50" charset="0"/>
                  <a:cs typeface="Arial" panose="020B0604020202020204" pitchFamily="34" charset="0"/>
                </a:rPr>
                <a:t>TOP-LEVEL</a:t>
              </a:r>
              <a:endParaRPr lang="id-ID" sz="4050" b="1" i="1" dirty="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0AC9CE33-F472-4171-928B-C6857B09D100}"/>
                </a:ext>
              </a:extLst>
            </p:cNvPr>
            <p:cNvSpPr txBox="1"/>
            <p:nvPr/>
          </p:nvSpPr>
          <p:spPr>
            <a:xfrm>
              <a:off x="1576349" y="2944033"/>
              <a:ext cx="4140447" cy="86177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 b="1" i="1" dirty="0">
                  <a:solidFill>
                    <a:schemeClr val="bg1"/>
                  </a:solidFill>
                  <a:latin typeface="Montserrat" panose="00000500000000000000" pitchFamily="50" charset="0"/>
                  <a:cs typeface="Arial" panose="020B0604020202020204" pitchFamily="34" charset="0"/>
                </a:rPr>
                <a:t>STRUCTURE</a:t>
              </a:r>
              <a:endParaRPr lang="id-ID" sz="3600" b="1" i="1" dirty="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Parallelogram 19">
            <a:extLst>
              <a:ext uri="{FF2B5EF4-FFF2-40B4-BE49-F238E27FC236}">
                <a16:creationId xmlns:a16="http://schemas.microsoft.com/office/drawing/2014/main" id="{E3586BB5-AAA4-485C-B678-870541382406}"/>
              </a:ext>
            </a:extLst>
          </p:cNvPr>
          <p:cNvSpPr/>
          <p:nvPr/>
        </p:nvSpPr>
        <p:spPr>
          <a:xfrm>
            <a:off x="3576904" y="1711062"/>
            <a:ext cx="1755289" cy="1887134"/>
          </a:xfrm>
          <a:prstGeom prst="parallelogram">
            <a:avLst>
              <a:gd name="adj" fmla="val 939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75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410FE9-AA31-498A-9B5B-AB84833C5730}"/>
              </a:ext>
            </a:extLst>
          </p:cNvPr>
          <p:cNvSpPr txBox="1"/>
          <p:nvPr/>
        </p:nvSpPr>
        <p:spPr>
          <a:xfrm>
            <a:off x="4888441" y="2124341"/>
            <a:ext cx="1755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Garamond" panose="02020404030301010803" pitchFamily="18" charset="0"/>
                <a:ea typeface="Microsoft YaHei" panose="020B0503020204020204" pitchFamily="34" charset="-122"/>
              </a:rPr>
              <a:t> </a:t>
            </a:r>
            <a:r>
              <a:rPr lang="en-US" altLang="zh-CN" sz="27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Part </a:t>
            </a:r>
            <a:r>
              <a:rPr lang="en-US" altLang="zh-CN" sz="2700" b="1" i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:</a:t>
            </a:r>
            <a:endParaRPr lang="zh-CN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51955A1F-A6AA-4DBC-9AFC-20023CA67D4A}"/>
              </a:ext>
            </a:extLst>
          </p:cNvPr>
          <p:cNvSpPr txBox="1"/>
          <p:nvPr/>
        </p:nvSpPr>
        <p:spPr>
          <a:xfrm>
            <a:off x="4572000" y="2651976"/>
            <a:ext cx="4689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Tizzy(Luo Jiaqi) 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A7C5E226-3519-4C2A-99FA-DD5DC45B9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552" y="15872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Top-Level Structure</a:t>
            </a:r>
          </a:p>
        </p:txBody>
      </p:sp>
    </p:spTree>
    <p:extLst>
      <p:ext uri="{BB962C8B-B14F-4D97-AF65-F5344CB8AC3E}">
        <p14:creationId xmlns:p14="http://schemas.microsoft.com/office/powerpoint/2010/main" val="184673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1081713B-D585-D5A4-AB51-2D192A3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8FE5D-16CB-AC1A-35BD-66FBB3BEB161}"/>
              </a:ext>
            </a:extLst>
          </p:cNvPr>
          <p:cNvSpPr txBox="1"/>
          <p:nvPr/>
        </p:nvSpPr>
        <p:spPr>
          <a:xfrm>
            <a:off x="1693863" y="158750"/>
            <a:ext cx="334739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Robot Mechanical Structure</a:t>
            </a:r>
            <a:endParaRPr lang="zh-CN" altLang="en-US" dirty="0"/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D2EA6834-8019-B3EC-A321-074DDE1AC5E4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21B50CD-B660-F22F-FBD4-6DFEA6FA472C}"/>
              </a:ext>
            </a:extLst>
          </p:cNvPr>
          <p:cNvSpPr/>
          <p:nvPr/>
        </p:nvSpPr>
        <p:spPr>
          <a:xfrm>
            <a:off x="441960" y="1510531"/>
            <a:ext cx="8260080" cy="2733318"/>
          </a:xfrm>
          <a:prstGeom prst="roundRect">
            <a:avLst>
              <a:gd name="adj" fmla="val 1996"/>
            </a:avLst>
          </a:prstGeom>
          <a:solidFill>
            <a:schemeClr val="accent3">
              <a:alpha val="50000"/>
            </a:schemeClr>
          </a:solidFill>
          <a:ln w="6350" cap="flat" cmpd="sng" algn="ctr">
            <a:solidFill>
              <a:schemeClr val="accent4"/>
            </a:solidFill>
            <a:prstDash val="solid"/>
            <a:miter lim="800000"/>
          </a:ln>
          <a:effectLst>
            <a:outerShdw blurRad="635000" dist="635000" dir="5400000" sx="90000" sy="90000" algn="t" rotWithShape="0">
              <a:schemeClr val="accent4">
                <a:alpha val="20000"/>
              </a:schemeClr>
            </a:outerShdw>
            <a:reflection blurRad="6350" stA="90000" endPos="55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DB7842-954B-C9B1-0A81-69CE59DCD6FD}"/>
              </a:ext>
            </a:extLst>
          </p:cNvPr>
          <p:cNvSpPr txBox="1"/>
          <p:nvPr/>
        </p:nvSpPr>
        <p:spPr>
          <a:xfrm>
            <a:off x="5356862" y="1839983"/>
            <a:ext cx="9769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Second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13B142-EB92-DA8B-A9F6-DF2E32759CED}"/>
              </a:ext>
            </a:extLst>
          </p:cNvPr>
          <p:cNvSpPr txBox="1"/>
          <p:nvPr/>
        </p:nvSpPr>
        <p:spPr>
          <a:xfrm>
            <a:off x="7125320" y="1839983"/>
            <a:ext cx="84465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Third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43CBCF-8D58-8866-DDD8-17078756BDFF}"/>
              </a:ext>
            </a:extLst>
          </p:cNvPr>
          <p:cNvSpPr txBox="1"/>
          <p:nvPr/>
        </p:nvSpPr>
        <p:spPr>
          <a:xfrm>
            <a:off x="5256686" y="2294751"/>
            <a:ext cx="893193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HC-SR04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A1E58E-30C0-2F2B-6179-213C0096F1E7}"/>
              </a:ext>
            </a:extLst>
          </p:cNvPr>
          <p:cNvSpPr txBox="1"/>
          <p:nvPr/>
        </p:nvSpPr>
        <p:spPr>
          <a:xfrm>
            <a:off x="6742548" y="2294751"/>
            <a:ext cx="135998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Mechanical arm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5C2D444-BC44-BBD1-B124-38DBA9B595FB}"/>
              </a:ext>
            </a:extLst>
          </p:cNvPr>
          <p:cNvSpPr/>
          <p:nvPr/>
        </p:nvSpPr>
        <p:spPr>
          <a:xfrm>
            <a:off x="3727185" y="1414687"/>
            <a:ext cx="1494484" cy="3006030"/>
          </a:xfrm>
          <a:prstGeom prst="roundRect">
            <a:avLst>
              <a:gd name="adj" fmla="val 3211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99A42C-9935-63F9-4367-9410B9737C69}"/>
              </a:ext>
            </a:extLst>
          </p:cNvPr>
          <p:cNvSpPr txBox="1"/>
          <p:nvPr/>
        </p:nvSpPr>
        <p:spPr>
          <a:xfrm>
            <a:off x="3708023" y="2294751"/>
            <a:ext cx="143686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Motor driver PCB</a:t>
            </a:r>
            <a:endParaRPr lang="zh-CN" altLang="en-US" sz="1200" b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13B488-47DA-3932-6FAE-B843AB467A0C}"/>
              </a:ext>
            </a:extLst>
          </p:cNvPr>
          <p:cNvSpPr txBox="1"/>
          <p:nvPr/>
        </p:nvSpPr>
        <p:spPr>
          <a:xfrm>
            <a:off x="3708023" y="2669179"/>
            <a:ext cx="124624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Extension PCB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5ABCF1-DB0E-88E5-73D8-5D52023D2351}"/>
              </a:ext>
            </a:extLst>
          </p:cNvPr>
          <p:cNvSpPr txBox="1"/>
          <p:nvPr/>
        </p:nvSpPr>
        <p:spPr>
          <a:xfrm>
            <a:off x="3775827" y="1839983"/>
            <a:ext cx="78951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  <a:ea typeface="思源黑体 CN Bold"/>
              </a:rPr>
              <a:t>First layer</a:t>
            </a:r>
            <a:endParaRPr lang="zh-CN" altLang="en-US" sz="1200" b="0" dirty="0">
              <a:solidFill>
                <a:schemeClr val="bg2"/>
              </a:solidFill>
              <a:latin typeface="+mn-lt"/>
              <a:ea typeface="思源黑体 CN Bold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3C9CE9-123C-4DCB-C69E-1F5C1DACF49C}"/>
              </a:ext>
            </a:extLst>
          </p:cNvPr>
          <p:cNvSpPr txBox="1"/>
          <p:nvPr/>
        </p:nvSpPr>
        <p:spPr>
          <a:xfrm>
            <a:off x="3708023" y="3701050"/>
            <a:ext cx="83708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DS1302</a:t>
            </a:r>
            <a:endParaRPr lang="zh-CN" altLang="en-US" sz="1200" b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16D779E-353C-53B4-E7A1-4998E8FB410C}"/>
              </a:ext>
            </a:extLst>
          </p:cNvPr>
          <p:cNvSpPr txBox="1"/>
          <p:nvPr/>
        </p:nvSpPr>
        <p:spPr>
          <a:xfrm>
            <a:off x="3708023" y="3046614"/>
            <a:ext cx="63992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JY60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815F6A-0AED-71D4-98AD-E7ADA5F1CAEF}"/>
              </a:ext>
            </a:extLst>
          </p:cNvPr>
          <p:cNvSpPr txBox="1"/>
          <p:nvPr/>
        </p:nvSpPr>
        <p:spPr>
          <a:xfrm>
            <a:off x="3708023" y="3382325"/>
            <a:ext cx="73930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HC-12</a:t>
            </a:r>
            <a:endParaRPr lang="zh-CN" altLang="en-US" sz="1200" b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2B633D-F054-26AB-8EB9-69A0152F3304}"/>
              </a:ext>
            </a:extLst>
          </p:cNvPr>
          <p:cNvSpPr txBox="1"/>
          <p:nvPr/>
        </p:nvSpPr>
        <p:spPr>
          <a:xfrm>
            <a:off x="5256686" y="2669179"/>
            <a:ext cx="133562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Nucleo-G474RE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3A7390-CEFC-5384-4A9B-BB8B6565B095}"/>
              </a:ext>
            </a:extLst>
          </p:cNvPr>
          <p:cNvSpPr txBox="1"/>
          <p:nvPr/>
        </p:nvSpPr>
        <p:spPr>
          <a:xfrm>
            <a:off x="6742548" y="2669179"/>
            <a:ext cx="9156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 err="1">
                <a:solidFill>
                  <a:prstClr val="black"/>
                </a:solidFill>
                <a:latin typeface="+mn-lt"/>
              </a:rPr>
              <a:t>OpenMV</a:t>
            </a:r>
            <a:endParaRPr lang="en-US" altLang="zh-CN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51456C-AC46-D706-6FE8-C8C4E226CEA2}"/>
              </a:ext>
            </a:extLst>
          </p:cNvPr>
          <p:cNvSpPr txBox="1"/>
          <p:nvPr/>
        </p:nvSpPr>
        <p:spPr>
          <a:xfrm>
            <a:off x="751801" y="2669179"/>
            <a:ext cx="981551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Components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68CFE5B-10F0-2432-3C23-DAC60DA15A78}"/>
              </a:ext>
            </a:extLst>
          </p:cNvPr>
          <p:cNvGrpSpPr/>
          <p:nvPr/>
        </p:nvGrpSpPr>
        <p:grpSpPr>
          <a:xfrm>
            <a:off x="2121913" y="1839983"/>
            <a:ext cx="1618713" cy="1893822"/>
            <a:chOff x="2121913" y="1839983"/>
            <a:chExt cx="1618713" cy="189382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6C42AB-0B70-BF76-B407-8C497AEDFD05}"/>
                </a:ext>
              </a:extLst>
            </p:cNvPr>
            <p:cNvSpPr txBox="1"/>
            <p:nvPr/>
          </p:nvSpPr>
          <p:spPr>
            <a:xfrm>
              <a:off x="2504685" y="1839983"/>
              <a:ext cx="47961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  <a:ea typeface="思源黑体 CN Bold"/>
                </a:rPr>
                <a:t>Base</a:t>
              </a:r>
              <a:endParaRPr lang="zh-CN" altLang="en-US" sz="1200" b="0" dirty="0">
                <a:solidFill>
                  <a:schemeClr val="tx1"/>
                </a:solidFill>
                <a:latin typeface="+mn-lt"/>
                <a:ea typeface="思源黑体 CN Bold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382314C-7ADC-5DAA-6DEE-37A51EC058BB}"/>
                </a:ext>
              </a:extLst>
            </p:cNvPr>
            <p:cNvSpPr txBox="1"/>
            <p:nvPr/>
          </p:nvSpPr>
          <p:spPr>
            <a:xfrm>
              <a:off x="2121913" y="2294751"/>
              <a:ext cx="742832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Tracks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031CB5F-755B-1DDC-5CA1-C275CA1FB2D4}"/>
                </a:ext>
              </a:extLst>
            </p:cNvPr>
            <p:cNvSpPr txBox="1"/>
            <p:nvPr/>
          </p:nvSpPr>
          <p:spPr>
            <a:xfrm>
              <a:off x="2121913" y="2640703"/>
              <a:ext cx="81374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Motors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4A986C4-FF28-2374-7261-C5ADA980DB23}"/>
                </a:ext>
              </a:extLst>
            </p:cNvPr>
            <p:cNvSpPr txBox="1"/>
            <p:nvPr/>
          </p:nvSpPr>
          <p:spPr>
            <a:xfrm>
              <a:off x="2121913" y="3064312"/>
              <a:ext cx="81374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Battery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9F30F75-60FE-53A3-4E07-D24C6A944E27}"/>
                </a:ext>
              </a:extLst>
            </p:cNvPr>
            <p:cNvSpPr txBox="1"/>
            <p:nvPr/>
          </p:nvSpPr>
          <p:spPr>
            <a:xfrm>
              <a:off x="2121913" y="3456806"/>
              <a:ext cx="1618713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Front support frame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3403391-039C-04F4-1167-F16E5D4E3474}"/>
              </a:ext>
            </a:extLst>
          </p:cNvPr>
          <p:cNvCxnSpPr/>
          <p:nvPr/>
        </p:nvCxnSpPr>
        <p:spPr>
          <a:xfrm>
            <a:off x="2184027" y="1684149"/>
            <a:ext cx="5797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DA23046-0091-579E-F914-88784233DEF3}"/>
              </a:ext>
            </a:extLst>
          </p:cNvPr>
          <p:cNvSpPr txBox="1"/>
          <p:nvPr/>
        </p:nvSpPr>
        <p:spPr>
          <a:xfrm>
            <a:off x="5217630" y="1340894"/>
            <a:ext cx="2779031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From the bottom to the top</a:t>
            </a:r>
            <a:endParaRPr lang="zh-CN" altLang="en-US" sz="1800" b="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思源黑体 CN Bold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0EB82F8-CA09-4FFE-8FCB-4CDE06CF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A19C64C-19CB-4395-9037-EF72674FC3BF}"/>
              </a:ext>
            </a:extLst>
          </p:cNvPr>
          <p:cNvSpPr txBox="1"/>
          <p:nvPr/>
        </p:nvSpPr>
        <p:spPr>
          <a:xfrm>
            <a:off x="5217630" y="3017775"/>
            <a:ext cx="768224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Switch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FE8965B-0647-4FCC-9640-879B7689828B}"/>
              </a:ext>
            </a:extLst>
          </p:cNvPr>
          <p:cNvSpPr txBox="1"/>
          <p:nvPr/>
        </p:nvSpPr>
        <p:spPr>
          <a:xfrm>
            <a:off x="5222528" y="3336500"/>
            <a:ext cx="694421" cy="22892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OLED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343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1081713B-D585-D5A4-AB51-2D192A3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8FE5D-16CB-AC1A-35BD-66FBB3BEB161}"/>
              </a:ext>
            </a:extLst>
          </p:cNvPr>
          <p:cNvSpPr txBox="1"/>
          <p:nvPr/>
        </p:nvSpPr>
        <p:spPr>
          <a:xfrm>
            <a:off x="1693863" y="158750"/>
            <a:ext cx="334739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Robot Mechanical Structure</a:t>
            </a:r>
            <a:endParaRPr lang="zh-CN" altLang="en-US" dirty="0"/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D2EA6834-8019-B3EC-A321-074DDE1AC5E4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A6C42AB-0B70-BF76-B407-8C497AEDFD05}"/>
              </a:ext>
            </a:extLst>
          </p:cNvPr>
          <p:cNvSpPr txBox="1"/>
          <p:nvPr/>
        </p:nvSpPr>
        <p:spPr>
          <a:xfrm>
            <a:off x="1324466" y="1839983"/>
            <a:ext cx="47961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latin typeface="+mn-lt"/>
                <a:ea typeface="思源黑体 CN Bold"/>
              </a:rPr>
              <a:t>Base</a:t>
            </a:r>
            <a:endParaRPr lang="zh-CN" altLang="en-US" sz="1200" b="0" dirty="0">
              <a:latin typeface="+mn-lt"/>
              <a:ea typeface="思源黑体 CN Bold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82314C-7ADC-5DAA-6DEE-37A51EC058BB}"/>
              </a:ext>
            </a:extLst>
          </p:cNvPr>
          <p:cNvSpPr txBox="1"/>
          <p:nvPr/>
        </p:nvSpPr>
        <p:spPr>
          <a:xfrm>
            <a:off x="941694" y="2294751"/>
            <a:ext cx="74283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Tracks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031CB5F-755B-1DDC-5CA1-C275CA1FB2D4}"/>
              </a:ext>
            </a:extLst>
          </p:cNvPr>
          <p:cNvSpPr txBox="1"/>
          <p:nvPr/>
        </p:nvSpPr>
        <p:spPr>
          <a:xfrm>
            <a:off x="941694" y="2640703"/>
            <a:ext cx="81374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Motors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4A986C4-FF28-2374-7261-C5ADA980DB23}"/>
              </a:ext>
            </a:extLst>
          </p:cNvPr>
          <p:cNvSpPr txBox="1"/>
          <p:nvPr/>
        </p:nvSpPr>
        <p:spPr>
          <a:xfrm>
            <a:off x="941694" y="3064312"/>
            <a:ext cx="81374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Battery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9F30F75-60FE-53A3-4E07-D24C6A944E27}"/>
              </a:ext>
            </a:extLst>
          </p:cNvPr>
          <p:cNvSpPr txBox="1"/>
          <p:nvPr/>
        </p:nvSpPr>
        <p:spPr>
          <a:xfrm>
            <a:off x="941694" y="3456806"/>
            <a:ext cx="1618713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Front support frame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BF16BAA-D1C1-D5EA-8A88-C04A35FE069C}"/>
              </a:ext>
            </a:extLst>
          </p:cNvPr>
          <p:cNvSpPr/>
          <p:nvPr/>
        </p:nvSpPr>
        <p:spPr>
          <a:xfrm>
            <a:off x="2466656" y="1414687"/>
            <a:ext cx="1494484" cy="3006030"/>
          </a:xfrm>
          <a:prstGeom prst="roundRect">
            <a:avLst>
              <a:gd name="adj" fmla="val 3211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1A04342-56A1-D10D-DAC8-98CA59E7A0DF}"/>
              </a:ext>
            </a:extLst>
          </p:cNvPr>
          <p:cNvSpPr txBox="1"/>
          <p:nvPr/>
        </p:nvSpPr>
        <p:spPr>
          <a:xfrm>
            <a:off x="2447494" y="2294751"/>
            <a:ext cx="143686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Motor driver PCB</a:t>
            </a:r>
            <a:endParaRPr lang="zh-CN" altLang="en-US" sz="1200" b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50C25EF-CD2E-49B2-26A9-C983862806B4}"/>
              </a:ext>
            </a:extLst>
          </p:cNvPr>
          <p:cNvSpPr txBox="1"/>
          <p:nvPr/>
        </p:nvSpPr>
        <p:spPr>
          <a:xfrm>
            <a:off x="2447494" y="2669179"/>
            <a:ext cx="124624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Extension PCB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5EAB039-16C9-56E6-C7CF-B5EB37DE2BB8}"/>
              </a:ext>
            </a:extLst>
          </p:cNvPr>
          <p:cNvSpPr txBox="1"/>
          <p:nvPr/>
        </p:nvSpPr>
        <p:spPr>
          <a:xfrm>
            <a:off x="2515298" y="1839983"/>
            <a:ext cx="78951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rgbClr val="FDFA66"/>
                </a:solidFill>
                <a:latin typeface="+mn-lt"/>
                <a:ea typeface="思源黑体 CN Bold"/>
              </a:rPr>
              <a:t>First layer</a:t>
            </a:r>
            <a:endParaRPr lang="zh-CN" altLang="en-US" sz="1200" b="0" dirty="0">
              <a:solidFill>
                <a:srgbClr val="FDFA66"/>
              </a:solidFill>
              <a:latin typeface="+mn-lt"/>
              <a:ea typeface="思源黑体 CN Bold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5F783FD-B30E-2F21-AAE8-6F0B09FFD221}"/>
              </a:ext>
            </a:extLst>
          </p:cNvPr>
          <p:cNvSpPr txBox="1"/>
          <p:nvPr/>
        </p:nvSpPr>
        <p:spPr>
          <a:xfrm>
            <a:off x="2447494" y="3701050"/>
            <a:ext cx="83708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DS1302</a:t>
            </a:r>
            <a:endParaRPr lang="zh-CN" altLang="en-US" sz="1200" b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892623A-94D1-5B54-2AE5-42A8DA020308}"/>
              </a:ext>
            </a:extLst>
          </p:cNvPr>
          <p:cNvSpPr txBox="1"/>
          <p:nvPr/>
        </p:nvSpPr>
        <p:spPr>
          <a:xfrm>
            <a:off x="2447494" y="3046614"/>
            <a:ext cx="63992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JY60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B3A063F-20FF-9064-02E9-3E8AFBBCD128}"/>
              </a:ext>
            </a:extLst>
          </p:cNvPr>
          <p:cNvSpPr txBox="1"/>
          <p:nvPr/>
        </p:nvSpPr>
        <p:spPr>
          <a:xfrm>
            <a:off x="2447494" y="3382325"/>
            <a:ext cx="73930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HC-12</a:t>
            </a:r>
            <a:endParaRPr lang="zh-CN" altLang="en-US" sz="1200" b="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FA409C-3B72-091B-E8FC-0BAB1ABC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6492" y="1125644"/>
            <a:ext cx="3176084" cy="3527508"/>
          </a:xfrm>
          <a:prstGeom prst="rect">
            <a:avLst/>
          </a:pr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D3F68D7-EC29-6BB0-1570-7989EA8F1F85}"/>
              </a:ext>
            </a:extLst>
          </p:cNvPr>
          <p:cNvSpPr/>
          <p:nvPr/>
        </p:nvSpPr>
        <p:spPr>
          <a:xfrm>
            <a:off x="6473952" y="3410712"/>
            <a:ext cx="1019556" cy="562356"/>
          </a:xfrm>
          <a:custGeom>
            <a:avLst/>
            <a:gdLst>
              <a:gd name="connsiteX0" fmla="*/ 22860 w 1019556"/>
              <a:gd name="connsiteY0" fmla="*/ 0 h 562356"/>
              <a:gd name="connsiteX1" fmla="*/ 0 w 1019556"/>
              <a:gd name="connsiteY1" fmla="*/ 237744 h 562356"/>
              <a:gd name="connsiteX2" fmla="*/ 320040 w 1019556"/>
              <a:gd name="connsiteY2" fmla="*/ 562356 h 562356"/>
              <a:gd name="connsiteX3" fmla="*/ 1019556 w 1019556"/>
              <a:gd name="connsiteY3" fmla="*/ 329184 h 562356"/>
              <a:gd name="connsiteX4" fmla="*/ 996696 w 1019556"/>
              <a:gd name="connsiteY4" fmla="*/ 251460 h 562356"/>
              <a:gd name="connsiteX5" fmla="*/ 813816 w 1019556"/>
              <a:gd name="connsiteY5" fmla="*/ 301752 h 562356"/>
              <a:gd name="connsiteX6" fmla="*/ 822960 w 1019556"/>
              <a:gd name="connsiteY6" fmla="*/ 155448 h 562356"/>
              <a:gd name="connsiteX7" fmla="*/ 356616 w 1019556"/>
              <a:gd name="connsiteY7" fmla="*/ 301752 h 562356"/>
              <a:gd name="connsiteX8" fmla="*/ 22860 w 1019556"/>
              <a:gd name="connsiteY8" fmla="*/ 0 h 56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9556" h="562356">
                <a:moveTo>
                  <a:pt x="22860" y="0"/>
                </a:moveTo>
                <a:lnTo>
                  <a:pt x="0" y="237744"/>
                </a:lnTo>
                <a:lnTo>
                  <a:pt x="320040" y="562356"/>
                </a:lnTo>
                <a:lnTo>
                  <a:pt x="1019556" y="329184"/>
                </a:lnTo>
                <a:lnTo>
                  <a:pt x="996696" y="251460"/>
                </a:lnTo>
                <a:lnTo>
                  <a:pt x="813816" y="301752"/>
                </a:lnTo>
                <a:lnTo>
                  <a:pt x="822960" y="155448"/>
                </a:lnTo>
                <a:lnTo>
                  <a:pt x="356616" y="301752"/>
                </a:lnTo>
                <a:lnTo>
                  <a:pt x="22860" y="0"/>
                </a:lnTo>
                <a:close/>
              </a:path>
            </a:pathLst>
          </a:custGeom>
          <a:solidFill>
            <a:srgbClr val="FDFA66">
              <a:alpha val="40000"/>
            </a:srgbClr>
          </a:solidFill>
          <a:ln>
            <a:solidFill>
              <a:srgbClr val="FDF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1A66362-849E-4E68-AA2D-A93721557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4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1081713B-D585-D5A4-AB51-2D192A3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8FE5D-16CB-AC1A-35BD-66FBB3BEB161}"/>
              </a:ext>
            </a:extLst>
          </p:cNvPr>
          <p:cNvSpPr txBox="1"/>
          <p:nvPr/>
        </p:nvSpPr>
        <p:spPr>
          <a:xfrm>
            <a:off x="1693863" y="158750"/>
            <a:ext cx="334739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Robot Mechanical Structure</a:t>
            </a:r>
            <a:endParaRPr lang="zh-CN" altLang="en-US" dirty="0"/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D2EA6834-8019-B3EC-A321-074DDE1AC5E4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21B50CD-B660-F22F-FBD4-6DFEA6FA472C}"/>
              </a:ext>
            </a:extLst>
          </p:cNvPr>
          <p:cNvSpPr/>
          <p:nvPr/>
        </p:nvSpPr>
        <p:spPr>
          <a:xfrm>
            <a:off x="441960" y="1510531"/>
            <a:ext cx="8260080" cy="2733318"/>
          </a:xfrm>
          <a:prstGeom prst="roundRect">
            <a:avLst>
              <a:gd name="adj" fmla="val 1996"/>
            </a:avLst>
          </a:prstGeom>
          <a:solidFill>
            <a:schemeClr val="accent3">
              <a:alpha val="50000"/>
            </a:schemeClr>
          </a:solidFill>
          <a:ln w="6350" cap="flat" cmpd="sng" algn="ctr">
            <a:solidFill>
              <a:schemeClr val="accent4"/>
            </a:solidFill>
            <a:prstDash val="solid"/>
            <a:miter lim="800000"/>
          </a:ln>
          <a:effectLst>
            <a:outerShdw blurRad="635000" dist="635000" dir="5400000" sx="90000" sy="90000" algn="t" rotWithShape="0">
              <a:schemeClr val="accent4">
                <a:alpha val="20000"/>
              </a:schemeClr>
            </a:outerShdw>
            <a:reflection blurRad="6350" stA="90000" endPos="55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DB7842-954B-C9B1-0A81-69CE59DCD6FD}"/>
              </a:ext>
            </a:extLst>
          </p:cNvPr>
          <p:cNvSpPr txBox="1"/>
          <p:nvPr/>
        </p:nvSpPr>
        <p:spPr>
          <a:xfrm>
            <a:off x="5356862" y="1839983"/>
            <a:ext cx="9769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Second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13B142-EB92-DA8B-A9F6-DF2E32759CED}"/>
              </a:ext>
            </a:extLst>
          </p:cNvPr>
          <p:cNvSpPr txBox="1"/>
          <p:nvPr/>
        </p:nvSpPr>
        <p:spPr>
          <a:xfrm>
            <a:off x="7125320" y="1839983"/>
            <a:ext cx="84465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Third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43CBCF-8D58-8866-DDD8-17078756BDFF}"/>
              </a:ext>
            </a:extLst>
          </p:cNvPr>
          <p:cNvSpPr txBox="1"/>
          <p:nvPr/>
        </p:nvSpPr>
        <p:spPr>
          <a:xfrm>
            <a:off x="5256686" y="2294751"/>
            <a:ext cx="893193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HC-SR04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A1E58E-30C0-2F2B-6179-213C0096F1E7}"/>
              </a:ext>
            </a:extLst>
          </p:cNvPr>
          <p:cNvSpPr txBox="1"/>
          <p:nvPr/>
        </p:nvSpPr>
        <p:spPr>
          <a:xfrm>
            <a:off x="6742548" y="2294751"/>
            <a:ext cx="135998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Mechanical arm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5C2D444-BC44-BBD1-B124-38DBA9B595FB}"/>
              </a:ext>
            </a:extLst>
          </p:cNvPr>
          <p:cNvSpPr/>
          <p:nvPr/>
        </p:nvSpPr>
        <p:spPr>
          <a:xfrm>
            <a:off x="3727185" y="1414687"/>
            <a:ext cx="1494484" cy="3006030"/>
          </a:xfrm>
          <a:prstGeom prst="roundRect">
            <a:avLst>
              <a:gd name="adj" fmla="val 3211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99A42C-9935-63F9-4367-9410B9737C69}"/>
              </a:ext>
            </a:extLst>
          </p:cNvPr>
          <p:cNvSpPr txBox="1"/>
          <p:nvPr/>
        </p:nvSpPr>
        <p:spPr>
          <a:xfrm>
            <a:off x="3708023" y="2294751"/>
            <a:ext cx="143686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Motor driver PCB</a:t>
            </a:r>
            <a:endParaRPr lang="zh-CN" altLang="en-US" sz="1200" b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13B488-47DA-3932-6FAE-B843AB467A0C}"/>
              </a:ext>
            </a:extLst>
          </p:cNvPr>
          <p:cNvSpPr txBox="1"/>
          <p:nvPr/>
        </p:nvSpPr>
        <p:spPr>
          <a:xfrm>
            <a:off x="3708023" y="2669179"/>
            <a:ext cx="124624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Extension PCB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5ABCF1-DB0E-88E5-73D8-5D52023D2351}"/>
              </a:ext>
            </a:extLst>
          </p:cNvPr>
          <p:cNvSpPr txBox="1"/>
          <p:nvPr/>
        </p:nvSpPr>
        <p:spPr>
          <a:xfrm>
            <a:off x="3775827" y="1839983"/>
            <a:ext cx="78951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  <a:ea typeface="思源黑体 CN Bold"/>
              </a:rPr>
              <a:t>First layer</a:t>
            </a:r>
            <a:endParaRPr lang="zh-CN" altLang="en-US" sz="1200" b="0" dirty="0">
              <a:solidFill>
                <a:schemeClr val="bg2"/>
              </a:solidFill>
              <a:latin typeface="+mn-lt"/>
              <a:ea typeface="思源黑体 CN Bold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3C9CE9-123C-4DCB-C69E-1F5C1DACF49C}"/>
              </a:ext>
            </a:extLst>
          </p:cNvPr>
          <p:cNvSpPr txBox="1"/>
          <p:nvPr/>
        </p:nvSpPr>
        <p:spPr>
          <a:xfrm>
            <a:off x="3708023" y="3701050"/>
            <a:ext cx="83708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DS1302</a:t>
            </a:r>
            <a:endParaRPr lang="zh-CN" altLang="en-US" sz="1200" b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16D779E-353C-53B4-E7A1-4998E8FB410C}"/>
              </a:ext>
            </a:extLst>
          </p:cNvPr>
          <p:cNvSpPr txBox="1"/>
          <p:nvPr/>
        </p:nvSpPr>
        <p:spPr>
          <a:xfrm>
            <a:off x="3708023" y="3046614"/>
            <a:ext cx="63992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JY60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815F6A-0AED-71D4-98AD-E7ADA5F1CAEF}"/>
              </a:ext>
            </a:extLst>
          </p:cNvPr>
          <p:cNvSpPr txBox="1"/>
          <p:nvPr/>
        </p:nvSpPr>
        <p:spPr>
          <a:xfrm>
            <a:off x="3708023" y="3382325"/>
            <a:ext cx="73930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bg2"/>
                </a:solidFill>
                <a:latin typeface="+mn-lt"/>
              </a:rPr>
              <a:t>HC-12</a:t>
            </a:r>
            <a:endParaRPr lang="zh-CN" altLang="en-US" sz="1200" b="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2B633D-F054-26AB-8EB9-69A0152F3304}"/>
              </a:ext>
            </a:extLst>
          </p:cNvPr>
          <p:cNvSpPr txBox="1"/>
          <p:nvPr/>
        </p:nvSpPr>
        <p:spPr>
          <a:xfrm>
            <a:off x="5256686" y="2669179"/>
            <a:ext cx="133562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Nucleo-G474RE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3A7390-CEFC-5384-4A9B-BB8B6565B095}"/>
              </a:ext>
            </a:extLst>
          </p:cNvPr>
          <p:cNvSpPr txBox="1"/>
          <p:nvPr/>
        </p:nvSpPr>
        <p:spPr>
          <a:xfrm>
            <a:off x="6742548" y="2669179"/>
            <a:ext cx="9156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 err="1">
                <a:solidFill>
                  <a:prstClr val="black"/>
                </a:solidFill>
                <a:latin typeface="+mn-lt"/>
              </a:rPr>
              <a:t>OpenMV</a:t>
            </a:r>
            <a:endParaRPr lang="en-US" altLang="zh-CN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51456C-AC46-D706-6FE8-C8C4E226CEA2}"/>
              </a:ext>
            </a:extLst>
          </p:cNvPr>
          <p:cNvSpPr txBox="1"/>
          <p:nvPr/>
        </p:nvSpPr>
        <p:spPr>
          <a:xfrm>
            <a:off x="751801" y="2669179"/>
            <a:ext cx="981551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Components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68CFE5B-10F0-2432-3C23-DAC60DA15A78}"/>
              </a:ext>
            </a:extLst>
          </p:cNvPr>
          <p:cNvGrpSpPr/>
          <p:nvPr/>
        </p:nvGrpSpPr>
        <p:grpSpPr>
          <a:xfrm>
            <a:off x="2121913" y="1839983"/>
            <a:ext cx="1618713" cy="1893822"/>
            <a:chOff x="2121913" y="1839983"/>
            <a:chExt cx="1618713" cy="189382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6C42AB-0B70-BF76-B407-8C497AEDFD05}"/>
                </a:ext>
              </a:extLst>
            </p:cNvPr>
            <p:cNvSpPr txBox="1"/>
            <p:nvPr/>
          </p:nvSpPr>
          <p:spPr>
            <a:xfrm>
              <a:off x="2504685" y="1839983"/>
              <a:ext cx="47961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  <a:ea typeface="思源黑体 CN Bold"/>
                </a:rPr>
                <a:t>Base</a:t>
              </a:r>
              <a:endParaRPr lang="zh-CN" altLang="en-US" sz="1200" b="0" dirty="0">
                <a:solidFill>
                  <a:schemeClr val="tx1"/>
                </a:solidFill>
                <a:latin typeface="+mn-lt"/>
                <a:ea typeface="思源黑体 CN Bold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382314C-7ADC-5DAA-6DEE-37A51EC058BB}"/>
                </a:ext>
              </a:extLst>
            </p:cNvPr>
            <p:cNvSpPr txBox="1"/>
            <p:nvPr/>
          </p:nvSpPr>
          <p:spPr>
            <a:xfrm>
              <a:off x="2121913" y="2294751"/>
              <a:ext cx="742832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Tracks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031CB5F-755B-1DDC-5CA1-C275CA1FB2D4}"/>
                </a:ext>
              </a:extLst>
            </p:cNvPr>
            <p:cNvSpPr txBox="1"/>
            <p:nvPr/>
          </p:nvSpPr>
          <p:spPr>
            <a:xfrm>
              <a:off x="2121913" y="2640703"/>
              <a:ext cx="81374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Motors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4A986C4-FF28-2374-7261-C5ADA980DB23}"/>
                </a:ext>
              </a:extLst>
            </p:cNvPr>
            <p:cNvSpPr txBox="1"/>
            <p:nvPr/>
          </p:nvSpPr>
          <p:spPr>
            <a:xfrm>
              <a:off x="2121913" y="3064312"/>
              <a:ext cx="81374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Battery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9F30F75-60FE-53A3-4E07-D24C6A944E27}"/>
                </a:ext>
              </a:extLst>
            </p:cNvPr>
            <p:cNvSpPr txBox="1"/>
            <p:nvPr/>
          </p:nvSpPr>
          <p:spPr>
            <a:xfrm>
              <a:off x="2121913" y="3456806"/>
              <a:ext cx="1618713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Front support frame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84235B4-43DA-71B5-A30B-15310B2A8DFF}"/>
              </a:ext>
            </a:extLst>
          </p:cNvPr>
          <p:cNvCxnSpPr/>
          <p:nvPr/>
        </p:nvCxnSpPr>
        <p:spPr>
          <a:xfrm>
            <a:off x="2184027" y="1684149"/>
            <a:ext cx="5797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9525128-23CB-EC9B-D16B-DE0000FDDA6E}"/>
              </a:ext>
            </a:extLst>
          </p:cNvPr>
          <p:cNvSpPr txBox="1"/>
          <p:nvPr/>
        </p:nvSpPr>
        <p:spPr>
          <a:xfrm>
            <a:off x="5217630" y="1340894"/>
            <a:ext cx="2779031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From the bottom to the top</a:t>
            </a:r>
            <a:endParaRPr lang="zh-CN" altLang="en-US" sz="1800" b="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思源黑体 CN Bold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D59AB9A-C81A-4961-AD47-659954ABD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A16CB6E-B2A9-4BE2-A469-F60FDE29C0A5}"/>
              </a:ext>
            </a:extLst>
          </p:cNvPr>
          <p:cNvSpPr txBox="1"/>
          <p:nvPr/>
        </p:nvSpPr>
        <p:spPr>
          <a:xfrm>
            <a:off x="5217630" y="3017775"/>
            <a:ext cx="768224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Switch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CB4AAC6-4E36-4616-9C6C-BC10D8C2877F}"/>
              </a:ext>
            </a:extLst>
          </p:cNvPr>
          <p:cNvSpPr txBox="1"/>
          <p:nvPr/>
        </p:nvSpPr>
        <p:spPr>
          <a:xfrm>
            <a:off x="5222528" y="3336500"/>
            <a:ext cx="694421" cy="22892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OLED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298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1081713B-D585-D5A4-AB51-2D192A3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8FE5D-16CB-AC1A-35BD-66FBB3BEB161}"/>
              </a:ext>
            </a:extLst>
          </p:cNvPr>
          <p:cNvSpPr txBox="1"/>
          <p:nvPr/>
        </p:nvSpPr>
        <p:spPr>
          <a:xfrm>
            <a:off x="1693863" y="158750"/>
            <a:ext cx="334739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Robot Mechanical Structure</a:t>
            </a:r>
            <a:endParaRPr lang="zh-CN" altLang="en-US" dirty="0"/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D2EA6834-8019-B3EC-A321-074DDE1AC5E4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21B50CD-B660-F22F-FBD4-6DFEA6FA472C}"/>
              </a:ext>
            </a:extLst>
          </p:cNvPr>
          <p:cNvSpPr/>
          <p:nvPr/>
        </p:nvSpPr>
        <p:spPr>
          <a:xfrm>
            <a:off x="441960" y="1510531"/>
            <a:ext cx="8260080" cy="2733318"/>
          </a:xfrm>
          <a:prstGeom prst="roundRect">
            <a:avLst>
              <a:gd name="adj" fmla="val 1996"/>
            </a:avLst>
          </a:prstGeom>
          <a:solidFill>
            <a:schemeClr val="accent3">
              <a:alpha val="50000"/>
            </a:schemeClr>
          </a:solidFill>
          <a:ln w="6350" cap="flat" cmpd="sng" algn="ctr">
            <a:solidFill>
              <a:schemeClr val="accent4"/>
            </a:solidFill>
            <a:prstDash val="solid"/>
            <a:miter lim="800000"/>
          </a:ln>
          <a:effectLst>
            <a:outerShdw blurRad="635000" dist="635000" dir="5400000" sx="90000" sy="90000" algn="t" rotWithShape="0">
              <a:schemeClr val="accent4">
                <a:alpha val="20000"/>
              </a:schemeClr>
            </a:outerShdw>
            <a:reflection blurRad="6350" stA="90000" endPos="55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5C2D444-BC44-BBD1-B124-38DBA9B595FB}"/>
              </a:ext>
            </a:extLst>
          </p:cNvPr>
          <p:cNvSpPr/>
          <p:nvPr/>
        </p:nvSpPr>
        <p:spPr>
          <a:xfrm>
            <a:off x="5235075" y="1414687"/>
            <a:ext cx="1494484" cy="3006030"/>
          </a:xfrm>
          <a:prstGeom prst="roundRect">
            <a:avLst>
              <a:gd name="adj" fmla="val 3211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13B142-EB92-DA8B-A9F6-DF2E32759CED}"/>
              </a:ext>
            </a:extLst>
          </p:cNvPr>
          <p:cNvSpPr txBox="1"/>
          <p:nvPr/>
        </p:nvSpPr>
        <p:spPr>
          <a:xfrm>
            <a:off x="7125320" y="1839983"/>
            <a:ext cx="84465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Third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A1E58E-30C0-2F2B-6179-213C0096F1E7}"/>
              </a:ext>
            </a:extLst>
          </p:cNvPr>
          <p:cNvSpPr txBox="1"/>
          <p:nvPr/>
        </p:nvSpPr>
        <p:spPr>
          <a:xfrm>
            <a:off x="6742548" y="2294751"/>
            <a:ext cx="135998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Mechanical arm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99A42C-9935-63F9-4367-9410B9737C69}"/>
              </a:ext>
            </a:extLst>
          </p:cNvPr>
          <p:cNvSpPr txBox="1"/>
          <p:nvPr/>
        </p:nvSpPr>
        <p:spPr>
          <a:xfrm>
            <a:off x="3713250" y="2317783"/>
            <a:ext cx="143686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Motor driver PCB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13B488-47DA-3932-6FAE-B843AB467A0C}"/>
              </a:ext>
            </a:extLst>
          </p:cNvPr>
          <p:cNvSpPr txBox="1"/>
          <p:nvPr/>
        </p:nvSpPr>
        <p:spPr>
          <a:xfrm>
            <a:off x="3740626" y="2687217"/>
            <a:ext cx="124624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Extension PCB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DB7842-954B-C9B1-0A81-69CE59DCD6FD}"/>
              </a:ext>
            </a:extLst>
          </p:cNvPr>
          <p:cNvSpPr txBox="1"/>
          <p:nvPr/>
        </p:nvSpPr>
        <p:spPr>
          <a:xfrm>
            <a:off x="5356862" y="1839983"/>
            <a:ext cx="9769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latin typeface="+mn-lt"/>
                <a:ea typeface="思源黑体 CN Bold"/>
              </a:rPr>
              <a:t>Second layer</a:t>
            </a:r>
            <a:endParaRPr lang="zh-CN" altLang="en-US" sz="1200" b="0" dirty="0">
              <a:latin typeface="+mn-lt"/>
              <a:ea typeface="思源黑体 CN Bold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43CBCF-8D58-8866-DDD8-17078756BDFF}"/>
              </a:ext>
            </a:extLst>
          </p:cNvPr>
          <p:cNvSpPr txBox="1"/>
          <p:nvPr/>
        </p:nvSpPr>
        <p:spPr>
          <a:xfrm>
            <a:off x="5256686" y="2294751"/>
            <a:ext cx="893193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HC-SR04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5ABCF1-DB0E-88E5-73D8-5D52023D2351}"/>
              </a:ext>
            </a:extLst>
          </p:cNvPr>
          <p:cNvSpPr txBox="1"/>
          <p:nvPr/>
        </p:nvSpPr>
        <p:spPr>
          <a:xfrm>
            <a:off x="3775827" y="1839983"/>
            <a:ext cx="78951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  <a:ea typeface="思源黑体 CN Bold"/>
              </a:rPr>
              <a:t>First layer</a:t>
            </a:r>
            <a:endParaRPr lang="zh-CN" altLang="en-US" sz="1200" b="0" dirty="0">
              <a:solidFill>
                <a:schemeClr val="tx1"/>
              </a:solidFill>
              <a:latin typeface="+mn-lt"/>
              <a:ea typeface="思源黑体 CN Bold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3C9CE9-123C-4DCB-C69E-1F5C1DACF49C}"/>
              </a:ext>
            </a:extLst>
          </p:cNvPr>
          <p:cNvSpPr txBox="1"/>
          <p:nvPr/>
        </p:nvSpPr>
        <p:spPr>
          <a:xfrm>
            <a:off x="3708023" y="3701050"/>
            <a:ext cx="83708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DS1302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16D779E-353C-53B4-E7A1-4998E8FB410C}"/>
              </a:ext>
            </a:extLst>
          </p:cNvPr>
          <p:cNvSpPr txBox="1"/>
          <p:nvPr/>
        </p:nvSpPr>
        <p:spPr>
          <a:xfrm>
            <a:off x="3708023" y="3046614"/>
            <a:ext cx="63992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JY60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815F6A-0AED-71D4-98AD-E7ADA5F1CAEF}"/>
              </a:ext>
            </a:extLst>
          </p:cNvPr>
          <p:cNvSpPr txBox="1"/>
          <p:nvPr/>
        </p:nvSpPr>
        <p:spPr>
          <a:xfrm>
            <a:off x="3708023" y="3382325"/>
            <a:ext cx="73930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HC-12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2B633D-F054-26AB-8EB9-69A0152F3304}"/>
              </a:ext>
            </a:extLst>
          </p:cNvPr>
          <p:cNvSpPr txBox="1"/>
          <p:nvPr/>
        </p:nvSpPr>
        <p:spPr>
          <a:xfrm>
            <a:off x="5256686" y="2669179"/>
            <a:ext cx="133562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Nucleo-G474RE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3A7390-CEFC-5384-4A9B-BB8B6565B095}"/>
              </a:ext>
            </a:extLst>
          </p:cNvPr>
          <p:cNvSpPr txBox="1"/>
          <p:nvPr/>
        </p:nvSpPr>
        <p:spPr>
          <a:xfrm>
            <a:off x="6742548" y="2669179"/>
            <a:ext cx="9156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 err="1">
                <a:solidFill>
                  <a:prstClr val="black"/>
                </a:solidFill>
                <a:latin typeface="+mn-lt"/>
              </a:rPr>
              <a:t>OpenMV</a:t>
            </a:r>
            <a:endParaRPr lang="en-US" altLang="zh-CN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51456C-AC46-D706-6FE8-C8C4E226CEA2}"/>
              </a:ext>
            </a:extLst>
          </p:cNvPr>
          <p:cNvSpPr txBox="1"/>
          <p:nvPr/>
        </p:nvSpPr>
        <p:spPr>
          <a:xfrm>
            <a:off x="751801" y="2669179"/>
            <a:ext cx="981551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Components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68CFE5B-10F0-2432-3C23-DAC60DA15A78}"/>
              </a:ext>
            </a:extLst>
          </p:cNvPr>
          <p:cNvGrpSpPr/>
          <p:nvPr/>
        </p:nvGrpSpPr>
        <p:grpSpPr>
          <a:xfrm>
            <a:off x="2097810" y="1839983"/>
            <a:ext cx="1642816" cy="1893822"/>
            <a:chOff x="2097810" y="1839983"/>
            <a:chExt cx="1642816" cy="189382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6C42AB-0B70-BF76-B407-8C497AEDFD05}"/>
                </a:ext>
              </a:extLst>
            </p:cNvPr>
            <p:cNvSpPr txBox="1"/>
            <p:nvPr/>
          </p:nvSpPr>
          <p:spPr>
            <a:xfrm>
              <a:off x="2504685" y="1839983"/>
              <a:ext cx="47961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  <a:ea typeface="思源黑体 CN Bold"/>
                </a:rPr>
                <a:t>Base</a:t>
              </a:r>
              <a:endParaRPr lang="zh-CN" altLang="en-US" sz="1200" b="0" dirty="0">
                <a:solidFill>
                  <a:schemeClr val="tx1"/>
                </a:solidFill>
                <a:latin typeface="+mn-lt"/>
                <a:ea typeface="思源黑体 CN Bold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382314C-7ADC-5DAA-6DEE-37A51EC058BB}"/>
                </a:ext>
              </a:extLst>
            </p:cNvPr>
            <p:cNvSpPr txBox="1"/>
            <p:nvPr/>
          </p:nvSpPr>
          <p:spPr>
            <a:xfrm>
              <a:off x="2121913" y="2294751"/>
              <a:ext cx="742832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Tracks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031CB5F-755B-1DDC-5CA1-C275CA1FB2D4}"/>
                </a:ext>
              </a:extLst>
            </p:cNvPr>
            <p:cNvSpPr txBox="1"/>
            <p:nvPr/>
          </p:nvSpPr>
          <p:spPr>
            <a:xfrm>
              <a:off x="2097810" y="2640703"/>
              <a:ext cx="81374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Motors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4A986C4-FF28-2374-7261-C5ADA980DB23}"/>
                </a:ext>
              </a:extLst>
            </p:cNvPr>
            <p:cNvSpPr txBox="1"/>
            <p:nvPr/>
          </p:nvSpPr>
          <p:spPr>
            <a:xfrm>
              <a:off x="2097810" y="3062569"/>
              <a:ext cx="81374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Battery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9F30F75-60FE-53A3-4E07-D24C6A944E27}"/>
                </a:ext>
              </a:extLst>
            </p:cNvPr>
            <p:cNvSpPr txBox="1"/>
            <p:nvPr/>
          </p:nvSpPr>
          <p:spPr>
            <a:xfrm>
              <a:off x="2121913" y="3456806"/>
              <a:ext cx="1618713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Front support frame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7FB9849-8959-B9CE-3B4B-7348FBB8DCD6}"/>
              </a:ext>
            </a:extLst>
          </p:cNvPr>
          <p:cNvCxnSpPr/>
          <p:nvPr/>
        </p:nvCxnSpPr>
        <p:spPr>
          <a:xfrm>
            <a:off x="2184027" y="1684149"/>
            <a:ext cx="5797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4E90FDE-1465-721A-3989-8B3E5FEAF9C1}"/>
              </a:ext>
            </a:extLst>
          </p:cNvPr>
          <p:cNvSpPr txBox="1"/>
          <p:nvPr/>
        </p:nvSpPr>
        <p:spPr>
          <a:xfrm>
            <a:off x="5217630" y="1340894"/>
            <a:ext cx="2779031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From the botto</a:t>
            </a:r>
            <a:r>
              <a:rPr lang="en-US" altLang="zh-CN" sz="1800" b="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m to the top</a:t>
            </a:r>
            <a:endParaRPr lang="zh-CN" altLang="en-US" sz="1800" b="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思源黑体 CN Bold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50D9A00-A2E6-43FE-8D3B-D6E52E82F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6020C00-0431-40FA-A632-3E35D718D8CE}"/>
              </a:ext>
            </a:extLst>
          </p:cNvPr>
          <p:cNvSpPr txBox="1"/>
          <p:nvPr/>
        </p:nvSpPr>
        <p:spPr>
          <a:xfrm>
            <a:off x="5196823" y="3017775"/>
            <a:ext cx="80983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Switch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E21E240-92CF-4D67-BC00-2879FDC1E8A5}"/>
              </a:ext>
            </a:extLst>
          </p:cNvPr>
          <p:cNvSpPr txBox="1"/>
          <p:nvPr/>
        </p:nvSpPr>
        <p:spPr>
          <a:xfrm>
            <a:off x="5181651" y="3336500"/>
            <a:ext cx="77617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OLED</a:t>
            </a:r>
            <a:endParaRPr lang="zh-CN" altLang="en-US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978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1081713B-D585-D5A4-AB51-2D192A3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8FE5D-16CB-AC1A-35BD-66FBB3BEB161}"/>
              </a:ext>
            </a:extLst>
          </p:cNvPr>
          <p:cNvSpPr txBox="1"/>
          <p:nvPr/>
        </p:nvSpPr>
        <p:spPr>
          <a:xfrm>
            <a:off x="1693863" y="158750"/>
            <a:ext cx="334739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Robot Mechanical Structure</a:t>
            </a:r>
            <a:endParaRPr lang="zh-CN" altLang="en-US" dirty="0"/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D2EA6834-8019-B3EC-A321-074DDE1AC5E4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9DEF6B6-5337-8532-9993-D87E85CFF69B}"/>
              </a:ext>
            </a:extLst>
          </p:cNvPr>
          <p:cNvSpPr/>
          <p:nvPr/>
        </p:nvSpPr>
        <p:spPr>
          <a:xfrm>
            <a:off x="5235075" y="1414687"/>
            <a:ext cx="1494484" cy="3006030"/>
          </a:xfrm>
          <a:prstGeom prst="roundRect">
            <a:avLst>
              <a:gd name="adj" fmla="val 3211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0408A6-0267-5F9F-73A7-B05D7B12E131}"/>
              </a:ext>
            </a:extLst>
          </p:cNvPr>
          <p:cNvSpPr txBox="1"/>
          <p:nvPr/>
        </p:nvSpPr>
        <p:spPr>
          <a:xfrm>
            <a:off x="5356862" y="1839983"/>
            <a:ext cx="9769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latin typeface="+mn-lt"/>
                <a:ea typeface="思源黑体 CN Bold"/>
              </a:rPr>
              <a:t>Second layer</a:t>
            </a:r>
            <a:endParaRPr lang="zh-CN" altLang="en-US" sz="1200" b="0" dirty="0">
              <a:latin typeface="+mn-lt"/>
              <a:ea typeface="思源黑体 CN Bold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245BD0-4398-3A3E-1126-010A350FCBCC}"/>
              </a:ext>
            </a:extLst>
          </p:cNvPr>
          <p:cNvSpPr txBox="1"/>
          <p:nvPr/>
        </p:nvSpPr>
        <p:spPr>
          <a:xfrm>
            <a:off x="5256686" y="2294751"/>
            <a:ext cx="893193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rgbClr val="FFC000"/>
                </a:solidFill>
                <a:latin typeface="+mn-lt"/>
              </a:rPr>
              <a:t>HC-SR04</a:t>
            </a:r>
            <a:endParaRPr lang="zh-CN" altLang="en-US" sz="1200" b="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23A137E-32D2-E365-6EC5-BEA9315C80D7}"/>
              </a:ext>
            </a:extLst>
          </p:cNvPr>
          <p:cNvSpPr txBox="1"/>
          <p:nvPr/>
        </p:nvSpPr>
        <p:spPr>
          <a:xfrm>
            <a:off x="5256686" y="2669179"/>
            <a:ext cx="133562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Nucleo-G474RE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62E7A3-FA85-953B-EC87-082B876B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5448" y="1043924"/>
            <a:ext cx="3176084" cy="3527508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ED2FB6D-C9A2-C098-172D-FBF30924CBCF}"/>
              </a:ext>
            </a:extLst>
          </p:cNvPr>
          <p:cNvSpPr/>
          <p:nvPr/>
        </p:nvSpPr>
        <p:spPr>
          <a:xfrm>
            <a:off x="3955312" y="3391786"/>
            <a:ext cx="186069" cy="228600"/>
          </a:xfrm>
          <a:custGeom>
            <a:avLst/>
            <a:gdLst>
              <a:gd name="connsiteX0" fmla="*/ 15948 w 186069"/>
              <a:gd name="connsiteY0" fmla="*/ 63795 h 228600"/>
              <a:gd name="connsiteX1" fmla="*/ 0 w 186069"/>
              <a:gd name="connsiteY1" fmla="*/ 228600 h 228600"/>
              <a:gd name="connsiteX2" fmla="*/ 186069 w 186069"/>
              <a:gd name="connsiteY2" fmla="*/ 180754 h 228600"/>
              <a:gd name="connsiteX3" fmla="*/ 180753 w 186069"/>
              <a:gd name="connsiteY3" fmla="*/ 0 h 228600"/>
              <a:gd name="connsiteX4" fmla="*/ 15948 w 186069"/>
              <a:gd name="connsiteY4" fmla="*/ 63795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69" h="228600">
                <a:moveTo>
                  <a:pt x="15948" y="63795"/>
                </a:moveTo>
                <a:lnTo>
                  <a:pt x="0" y="228600"/>
                </a:lnTo>
                <a:lnTo>
                  <a:pt x="186069" y="180754"/>
                </a:lnTo>
                <a:lnTo>
                  <a:pt x="180753" y="0"/>
                </a:lnTo>
                <a:lnTo>
                  <a:pt x="15948" y="63795"/>
                </a:lnTo>
                <a:close/>
              </a:path>
            </a:pathLst>
          </a:custGeom>
          <a:solidFill>
            <a:srgbClr val="FDFA66">
              <a:alpha val="40000"/>
            </a:srgbClr>
          </a:solidFill>
          <a:ln>
            <a:solidFill>
              <a:srgbClr val="FDF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EC4784B-8101-D079-4F57-46F7AB8F378C}"/>
              </a:ext>
            </a:extLst>
          </p:cNvPr>
          <p:cNvSpPr/>
          <p:nvPr/>
        </p:nvSpPr>
        <p:spPr>
          <a:xfrm>
            <a:off x="3104707" y="3141921"/>
            <a:ext cx="281763" cy="382772"/>
          </a:xfrm>
          <a:custGeom>
            <a:avLst/>
            <a:gdLst>
              <a:gd name="connsiteX0" fmla="*/ 10633 w 281763"/>
              <a:gd name="connsiteY0" fmla="*/ 0 h 382772"/>
              <a:gd name="connsiteX1" fmla="*/ 0 w 281763"/>
              <a:gd name="connsiteY1" fmla="*/ 233916 h 382772"/>
              <a:gd name="connsiteX2" fmla="*/ 239233 w 281763"/>
              <a:gd name="connsiteY2" fmla="*/ 382772 h 382772"/>
              <a:gd name="connsiteX3" fmla="*/ 281763 w 281763"/>
              <a:gd name="connsiteY3" fmla="*/ 116958 h 382772"/>
              <a:gd name="connsiteX4" fmla="*/ 10633 w 281763"/>
              <a:gd name="connsiteY4" fmla="*/ 0 h 38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763" h="382772">
                <a:moveTo>
                  <a:pt x="10633" y="0"/>
                </a:moveTo>
                <a:lnTo>
                  <a:pt x="0" y="233916"/>
                </a:lnTo>
                <a:lnTo>
                  <a:pt x="239233" y="382772"/>
                </a:lnTo>
                <a:lnTo>
                  <a:pt x="281763" y="116958"/>
                </a:lnTo>
                <a:lnTo>
                  <a:pt x="10633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A190706-25E0-DD4D-0816-E12412FE070F}"/>
              </a:ext>
            </a:extLst>
          </p:cNvPr>
          <p:cNvSpPr/>
          <p:nvPr/>
        </p:nvSpPr>
        <p:spPr>
          <a:xfrm>
            <a:off x="3960628" y="3195084"/>
            <a:ext cx="265814" cy="223283"/>
          </a:xfrm>
          <a:custGeom>
            <a:avLst/>
            <a:gdLst>
              <a:gd name="connsiteX0" fmla="*/ 10632 w 265814"/>
              <a:gd name="connsiteY0" fmla="*/ 42530 h 223283"/>
              <a:gd name="connsiteX1" fmla="*/ 0 w 265814"/>
              <a:gd name="connsiteY1" fmla="*/ 223283 h 223283"/>
              <a:gd name="connsiteX2" fmla="*/ 265814 w 265814"/>
              <a:gd name="connsiteY2" fmla="*/ 159488 h 223283"/>
              <a:gd name="connsiteX3" fmla="*/ 239232 w 265814"/>
              <a:gd name="connsiteY3" fmla="*/ 0 h 223283"/>
              <a:gd name="connsiteX4" fmla="*/ 10632 w 265814"/>
              <a:gd name="connsiteY4" fmla="*/ 42530 h 22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814" h="223283">
                <a:moveTo>
                  <a:pt x="10632" y="42530"/>
                </a:moveTo>
                <a:lnTo>
                  <a:pt x="0" y="223283"/>
                </a:lnTo>
                <a:lnTo>
                  <a:pt x="265814" y="159488"/>
                </a:lnTo>
                <a:lnTo>
                  <a:pt x="239232" y="0"/>
                </a:lnTo>
                <a:lnTo>
                  <a:pt x="10632" y="42530"/>
                </a:lnTo>
                <a:close/>
              </a:path>
            </a:pathLst>
          </a:custGeom>
          <a:solidFill>
            <a:srgbClr val="C00000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692D0F5-0AAD-4B62-B492-1C2C443C9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0D6BDEB-BC53-4B85-BB63-54BAFEE3F32F}"/>
              </a:ext>
            </a:extLst>
          </p:cNvPr>
          <p:cNvSpPr txBox="1"/>
          <p:nvPr/>
        </p:nvSpPr>
        <p:spPr>
          <a:xfrm>
            <a:off x="5196823" y="3017775"/>
            <a:ext cx="80983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rgbClr val="FFFF00"/>
                </a:solidFill>
                <a:latin typeface="+mn-lt"/>
              </a:rPr>
              <a:t>Switch</a:t>
            </a:r>
            <a:endParaRPr lang="zh-CN" altLang="en-US" sz="1200" b="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F6FB815-6F25-4E04-82DC-5F687D51C0D4}"/>
              </a:ext>
            </a:extLst>
          </p:cNvPr>
          <p:cNvSpPr txBox="1"/>
          <p:nvPr/>
        </p:nvSpPr>
        <p:spPr>
          <a:xfrm>
            <a:off x="5181651" y="3336500"/>
            <a:ext cx="77617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rgbClr val="C00000"/>
                </a:solidFill>
                <a:latin typeface="+mn-lt"/>
              </a:rPr>
              <a:t>OLED</a:t>
            </a:r>
            <a:endParaRPr lang="zh-CN" altLang="en-US" sz="1200" b="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140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1081713B-D585-D5A4-AB51-2D192A3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8FE5D-16CB-AC1A-35BD-66FBB3BEB161}"/>
              </a:ext>
            </a:extLst>
          </p:cNvPr>
          <p:cNvSpPr txBox="1"/>
          <p:nvPr/>
        </p:nvSpPr>
        <p:spPr>
          <a:xfrm>
            <a:off x="1693863" y="158750"/>
            <a:ext cx="334739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Robot Mechanical Structure</a:t>
            </a:r>
            <a:endParaRPr lang="zh-CN" altLang="en-US" dirty="0"/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D2EA6834-8019-B3EC-A321-074DDE1AC5E4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21B50CD-B660-F22F-FBD4-6DFEA6FA472C}"/>
              </a:ext>
            </a:extLst>
          </p:cNvPr>
          <p:cNvSpPr/>
          <p:nvPr/>
        </p:nvSpPr>
        <p:spPr>
          <a:xfrm>
            <a:off x="441960" y="1510531"/>
            <a:ext cx="8260080" cy="2733318"/>
          </a:xfrm>
          <a:prstGeom prst="roundRect">
            <a:avLst>
              <a:gd name="adj" fmla="val 1996"/>
            </a:avLst>
          </a:prstGeom>
          <a:solidFill>
            <a:schemeClr val="accent3">
              <a:alpha val="50000"/>
            </a:schemeClr>
          </a:solidFill>
          <a:ln w="6350" cap="flat" cmpd="sng" algn="ctr">
            <a:solidFill>
              <a:schemeClr val="accent4"/>
            </a:solidFill>
            <a:prstDash val="solid"/>
            <a:miter lim="800000"/>
          </a:ln>
          <a:effectLst>
            <a:outerShdw blurRad="635000" dist="635000" dir="5400000" sx="90000" sy="90000" algn="t" rotWithShape="0">
              <a:schemeClr val="accent4">
                <a:alpha val="20000"/>
              </a:schemeClr>
            </a:outerShdw>
            <a:reflection blurRad="6350" stA="90000" endPos="55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5C2D444-BC44-BBD1-B124-38DBA9B595FB}"/>
              </a:ext>
            </a:extLst>
          </p:cNvPr>
          <p:cNvSpPr/>
          <p:nvPr/>
        </p:nvSpPr>
        <p:spPr>
          <a:xfrm>
            <a:off x="5235075" y="1414687"/>
            <a:ext cx="1494484" cy="3006030"/>
          </a:xfrm>
          <a:prstGeom prst="roundRect">
            <a:avLst>
              <a:gd name="adj" fmla="val 3211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13B142-EB92-DA8B-A9F6-DF2E32759CED}"/>
              </a:ext>
            </a:extLst>
          </p:cNvPr>
          <p:cNvSpPr txBox="1"/>
          <p:nvPr/>
        </p:nvSpPr>
        <p:spPr>
          <a:xfrm>
            <a:off x="7125320" y="1839983"/>
            <a:ext cx="84465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Third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A1E58E-30C0-2F2B-6179-213C0096F1E7}"/>
              </a:ext>
            </a:extLst>
          </p:cNvPr>
          <p:cNvSpPr txBox="1"/>
          <p:nvPr/>
        </p:nvSpPr>
        <p:spPr>
          <a:xfrm>
            <a:off x="6742548" y="2294751"/>
            <a:ext cx="135998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Mechanical arm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99A42C-9935-63F9-4367-9410B9737C69}"/>
              </a:ext>
            </a:extLst>
          </p:cNvPr>
          <p:cNvSpPr txBox="1"/>
          <p:nvPr/>
        </p:nvSpPr>
        <p:spPr>
          <a:xfrm>
            <a:off x="3710519" y="2312606"/>
            <a:ext cx="143686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Motor driver PCB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13B488-47DA-3932-6FAE-B843AB467A0C}"/>
              </a:ext>
            </a:extLst>
          </p:cNvPr>
          <p:cNvSpPr txBox="1"/>
          <p:nvPr/>
        </p:nvSpPr>
        <p:spPr>
          <a:xfrm>
            <a:off x="3740626" y="2669179"/>
            <a:ext cx="124624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Extension PCB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DB7842-954B-C9B1-0A81-69CE59DCD6FD}"/>
              </a:ext>
            </a:extLst>
          </p:cNvPr>
          <p:cNvSpPr txBox="1"/>
          <p:nvPr/>
        </p:nvSpPr>
        <p:spPr>
          <a:xfrm>
            <a:off x="5356862" y="1839983"/>
            <a:ext cx="9769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latin typeface="+mn-lt"/>
                <a:ea typeface="思源黑体 CN Bold"/>
              </a:rPr>
              <a:t>Second layer</a:t>
            </a:r>
            <a:endParaRPr lang="zh-CN" altLang="en-US" sz="1200" b="0" dirty="0">
              <a:latin typeface="+mn-lt"/>
              <a:ea typeface="思源黑体 CN Bold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43CBCF-8D58-8866-DDD8-17078756BDFF}"/>
              </a:ext>
            </a:extLst>
          </p:cNvPr>
          <p:cNvSpPr txBox="1"/>
          <p:nvPr/>
        </p:nvSpPr>
        <p:spPr>
          <a:xfrm>
            <a:off x="5256686" y="2294751"/>
            <a:ext cx="893193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HC-SR04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5ABCF1-DB0E-88E5-73D8-5D52023D2351}"/>
              </a:ext>
            </a:extLst>
          </p:cNvPr>
          <p:cNvSpPr txBox="1"/>
          <p:nvPr/>
        </p:nvSpPr>
        <p:spPr>
          <a:xfrm>
            <a:off x="3775827" y="1839983"/>
            <a:ext cx="78951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  <a:ea typeface="思源黑体 CN Bold"/>
              </a:rPr>
              <a:t>First layer</a:t>
            </a:r>
            <a:endParaRPr lang="zh-CN" altLang="en-US" sz="1200" b="0" dirty="0">
              <a:solidFill>
                <a:schemeClr val="tx1"/>
              </a:solidFill>
              <a:latin typeface="+mn-lt"/>
              <a:ea typeface="思源黑体 CN Bold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3C9CE9-123C-4DCB-C69E-1F5C1DACF49C}"/>
              </a:ext>
            </a:extLst>
          </p:cNvPr>
          <p:cNvSpPr txBox="1"/>
          <p:nvPr/>
        </p:nvSpPr>
        <p:spPr>
          <a:xfrm>
            <a:off x="3708023" y="3701050"/>
            <a:ext cx="83708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DS1302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16D779E-353C-53B4-E7A1-4998E8FB410C}"/>
              </a:ext>
            </a:extLst>
          </p:cNvPr>
          <p:cNvSpPr txBox="1"/>
          <p:nvPr/>
        </p:nvSpPr>
        <p:spPr>
          <a:xfrm>
            <a:off x="3708023" y="3046614"/>
            <a:ext cx="63992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JY60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815F6A-0AED-71D4-98AD-E7ADA5F1CAEF}"/>
              </a:ext>
            </a:extLst>
          </p:cNvPr>
          <p:cNvSpPr txBox="1"/>
          <p:nvPr/>
        </p:nvSpPr>
        <p:spPr>
          <a:xfrm>
            <a:off x="3708023" y="3382325"/>
            <a:ext cx="73930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HC-12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2B633D-F054-26AB-8EB9-69A0152F3304}"/>
              </a:ext>
            </a:extLst>
          </p:cNvPr>
          <p:cNvSpPr txBox="1"/>
          <p:nvPr/>
        </p:nvSpPr>
        <p:spPr>
          <a:xfrm>
            <a:off x="5256686" y="2669179"/>
            <a:ext cx="133562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Nucleo-G474RE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3A7390-CEFC-5384-4A9B-BB8B6565B095}"/>
              </a:ext>
            </a:extLst>
          </p:cNvPr>
          <p:cNvSpPr txBox="1"/>
          <p:nvPr/>
        </p:nvSpPr>
        <p:spPr>
          <a:xfrm>
            <a:off x="6742548" y="2669179"/>
            <a:ext cx="9156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 err="1">
                <a:solidFill>
                  <a:prstClr val="black"/>
                </a:solidFill>
                <a:latin typeface="+mn-lt"/>
              </a:rPr>
              <a:t>OpenMV</a:t>
            </a:r>
            <a:endParaRPr lang="en-US" altLang="zh-CN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51456C-AC46-D706-6FE8-C8C4E226CEA2}"/>
              </a:ext>
            </a:extLst>
          </p:cNvPr>
          <p:cNvSpPr txBox="1"/>
          <p:nvPr/>
        </p:nvSpPr>
        <p:spPr>
          <a:xfrm>
            <a:off x="751801" y="2669179"/>
            <a:ext cx="981551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Components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68CFE5B-10F0-2432-3C23-DAC60DA15A78}"/>
              </a:ext>
            </a:extLst>
          </p:cNvPr>
          <p:cNvGrpSpPr/>
          <p:nvPr/>
        </p:nvGrpSpPr>
        <p:grpSpPr>
          <a:xfrm>
            <a:off x="2121913" y="1839983"/>
            <a:ext cx="1618713" cy="1893822"/>
            <a:chOff x="2121913" y="1839983"/>
            <a:chExt cx="1618713" cy="189382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6C42AB-0B70-BF76-B407-8C497AEDFD05}"/>
                </a:ext>
              </a:extLst>
            </p:cNvPr>
            <p:cNvSpPr txBox="1"/>
            <p:nvPr/>
          </p:nvSpPr>
          <p:spPr>
            <a:xfrm>
              <a:off x="2504685" y="1839983"/>
              <a:ext cx="47961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  <a:ea typeface="思源黑体 CN Bold"/>
                </a:rPr>
                <a:t>Base</a:t>
              </a:r>
              <a:endParaRPr lang="zh-CN" altLang="en-US" sz="1200" b="0" dirty="0">
                <a:solidFill>
                  <a:schemeClr val="tx1"/>
                </a:solidFill>
                <a:latin typeface="+mn-lt"/>
                <a:ea typeface="思源黑体 CN Bold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382314C-7ADC-5DAA-6DEE-37A51EC058BB}"/>
                </a:ext>
              </a:extLst>
            </p:cNvPr>
            <p:cNvSpPr txBox="1"/>
            <p:nvPr/>
          </p:nvSpPr>
          <p:spPr>
            <a:xfrm>
              <a:off x="2121913" y="2294751"/>
              <a:ext cx="742832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Tracks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031CB5F-755B-1DDC-5CA1-C275CA1FB2D4}"/>
                </a:ext>
              </a:extLst>
            </p:cNvPr>
            <p:cNvSpPr txBox="1"/>
            <p:nvPr/>
          </p:nvSpPr>
          <p:spPr>
            <a:xfrm>
              <a:off x="2121913" y="2640703"/>
              <a:ext cx="81374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Motors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4A986C4-FF28-2374-7261-C5ADA980DB23}"/>
                </a:ext>
              </a:extLst>
            </p:cNvPr>
            <p:cNvSpPr txBox="1"/>
            <p:nvPr/>
          </p:nvSpPr>
          <p:spPr>
            <a:xfrm>
              <a:off x="2121913" y="3064312"/>
              <a:ext cx="81374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Battery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9F30F75-60FE-53A3-4E07-D24C6A944E27}"/>
                </a:ext>
              </a:extLst>
            </p:cNvPr>
            <p:cNvSpPr txBox="1"/>
            <p:nvPr/>
          </p:nvSpPr>
          <p:spPr>
            <a:xfrm>
              <a:off x="2121913" y="3456806"/>
              <a:ext cx="1618713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Front support frame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20A3794F-4E52-DA32-37BC-457646E7071B}"/>
              </a:ext>
            </a:extLst>
          </p:cNvPr>
          <p:cNvCxnSpPr/>
          <p:nvPr/>
        </p:nvCxnSpPr>
        <p:spPr>
          <a:xfrm>
            <a:off x="2184027" y="1684149"/>
            <a:ext cx="5797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EE2D02-D865-7CBE-E9C5-8357AD16663B}"/>
              </a:ext>
            </a:extLst>
          </p:cNvPr>
          <p:cNvSpPr txBox="1"/>
          <p:nvPr/>
        </p:nvSpPr>
        <p:spPr>
          <a:xfrm>
            <a:off x="5217630" y="1340894"/>
            <a:ext cx="2779031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From the botto</a:t>
            </a:r>
            <a:r>
              <a:rPr lang="en-US" altLang="zh-CN" sz="1800" b="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m to the top</a:t>
            </a:r>
            <a:endParaRPr lang="zh-CN" altLang="en-US" sz="1800" b="0" dirty="0">
              <a:solidFill>
                <a:schemeClr val="tx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思源黑体 CN Bold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85E33D7-787A-4D03-AE73-2ED47AC7A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F587FBD-5F1B-44E3-8AF9-637541E1A96E}"/>
              </a:ext>
            </a:extLst>
          </p:cNvPr>
          <p:cNvSpPr txBox="1"/>
          <p:nvPr/>
        </p:nvSpPr>
        <p:spPr>
          <a:xfrm>
            <a:off x="5196823" y="3017775"/>
            <a:ext cx="80983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Switch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D469DF2-09E8-41D1-B084-E1CF2EB1D6E2}"/>
              </a:ext>
            </a:extLst>
          </p:cNvPr>
          <p:cNvSpPr txBox="1"/>
          <p:nvPr/>
        </p:nvSpPr>
        <p:spPr>
          <a:xfrm>
            <a:off x="5181651" y="3336500"/>
            <a:ext cx="77617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OLED</a:t>
            </a:r>
            <a:endParaRPr lang="zh-CN" altLang="en-US" sz="12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296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1081713B-D585-D5A4-AB51-2D192A3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8FE5D-16CB-AC1A-35BD-66FBB3BEB161}"/>
              </a:ext>
            </a:extLst>
          </p:cNvPr>
          <p:cNvSpPr txBox="1"/>
          <p:nvPr/>
        </p:nvSpPr>
        <p:spPr>
          <a:xfrm>
            <a:off x="1693863" y="158750"/>
            <a:ext cx="334739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Robot Mechanical Structure</a:t>
            </a:r>
            <a:endParaRPr lang="zh-CN" altLang="en-US" dirty="0"/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D2EA6834-8019-B3EC-A321-074DDE1AC5E4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21B50CD-B660-F22F-FBD4-6DFEA6FA472C}"/>
              </a:ext>
            </a:extLst>
          </p:cNvPr>
          <p:cNvSpPr/>
          <p:nvPr/>
        </p:nvSpPr>
        <p:spPr>
          <a:xfrm>
            <a:off x="441960" y="1510531"/>
            <a:ext cx="8260080" cy="2733318"/>
          </a:xfrm>
          <a:prstGeom prst="roundRect">
            <a:avLst>
              <a:gd name="adj" fmla="val 1996"/>
            </a:avLst>
          </a:prstGeom>
          <a:solidFill>
            <a:schemeClr val="accent3">
              <a:alpha val="50000"/>
            </a:schemeClr>
          </a:solidFill>
          <a:ln w="6350" cap="flat" cmpd="sng" algn="ctr">
            <a:solidFill>
              <a:schemeClr val="accent4"/>
            </a:solidFill>
            <a:prstDash val="solid"/>
            <a:miter lim="800000"/>
          </a:ln>
          <a:effectLst>
            <a:outerShdw blurRad="635000" dist="635000" dir="5400000" sx="90000" sy="90000" algn="t" rotWithShape="0">
              <a:schemeClr val="accent4">
                <a:alpha val="20000"/>
              </a:schemeClr>
            </a:outerShdw>
            <a:reflection blurRad="6350" stA="90000" endPos="550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5C2D444-BC44-BBD1-B124-38DBA9B595FB}"/>
              </a:ext>
            </a:extLst>
          </p:cNvPr>
          <p:cNvSpPr/>
          <p:nvPr/>
        </p:nvSpPr>
        <p:spPr>
          <a:xfrm>
            <a:off x="6731001" y="1414687"/>
            <a:ext cx="1494484" cy="3006030"/>
          </a:xfrm>
          <a:prstGeom prst="roundRect">
            <a:avLst>
              <a:gd name="adj" fmla="val 3211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5ABCF1-DB0E-88E5-73D8-5D52023D2351}"/>
              </a:ext>
            </a:extLst>
          </p:cNvPr>
          <p:cNvSpPr txBox="1"/>
          <p:nvPr/>
        </p:nvSpPr>
        <p:spPr>
          <a:xfrm>
            <a:off x="3775827" y="1839983"/>
            <a:ext cx="78951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First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DB7842-954B-C9B1-0A81-69CE59DCD6FD}"/>
              </a:ext>
            </a:extLst>
          </p:cNvPr>
          <p:cNvSpPr txBox="1"/>
          <p:nvPr/>
        </p:nvSpPr>
        <p:spPr>
          <a:xfrm>
            <a:off x="5356862" y="1839983"/>
            <a:ext cx="9769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  <a:ea typeface="思源黑体 CN Bold"/>
              </a:rPr>
              <a:t>Second layer</a:t>
            </a:r>
            <a:endParaRPr lang="zh-CN" altLang="en-US" sz="1200" b="0" dirty="0">
              <a:solidFill>
                <a:prstClr val="black"/>
              </a:solidFill>
              <a:latin typeface="+mn-lt"/>
              <a:ea typeface="思源黑体 CN Bold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13B142-EB92-DA8B-A9F6-DF2E32759CED}"/>
              </a:ext>
            </a:extLst>
          </p:cNvPr>
          <p:cNvSpPr txBox="1"/>
          <p:nvPr/>
        </p:nvSpPr>
        <p:spPr>
          <a:xfrm>
            <a:off x="7125320" y="1839983"/>
            <a:ext cx="84465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latin typeface="+mn-lt"/>
                <a:ea typeface="思源黑体 CN Bold"/>
              </a:rPr>
              <a:t>Third layer</a:t>
            </a:r>
            <a:endParaRPr lang="zh-CN" altLang="en-US" sz="1200" b="0" dirty="0">
              <a:latin typeface="+mn-lt"/>
              <a:ea typeface="思源黑体 CN Bold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99A42C-9935-63F9-4367-9410B9737C69}"/>
              </a:ext>
            </a:extLst>
          </p:cNvPr>
          <p:cNvSpPr txBox="1"/>
          <p:nvPr/>
        </p:nvSpPr>
        <p:spPr>
          <a:xfrm>
            <a:off x="3708023" y="2294751"/>
            <a:ext cx="143686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Motor driver PCB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13B488-47DA-3932-6FAE-B843AB467A0C}"/>
              </a:ext>
            </a:extLst>
          </p:cNvPr>
          <p:cNvSpPr txBox="1"/>
          <p:nvPr/>
        </p:nvSpPr>
        <p:spPr>
          <a:xfrm>
            <a:off x="3740626" y="2662798"/>
            <a:ext cx="124624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Extension PCB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3C9CE9-123C-4DCB-C69E-1F5C1DACF49C}"/>
              </a:ext>
            </a:extLst>
          </p:cNvPr>
          <p:cNvSpPr txBox="1"/>
          <p:nvPr/>
        </p:nvSpPr>
        <p:spPr>
          <a:xfrm>
            <a:off x="3708023" y="3701050"/>
            <a:ext cx="837089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DS1302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43CBCF-8D58-8866-DDD8-17078756BDFF}"/>
              </a:ext>
            </a:extLst>
          </p:cNvPr>
          <p:cNvSpPr txBox="1"/>
          <p:nvPr/>
        </p:nvSpPr>
        <p:spPr>
          <a:xfrm>
            <a:off x="5256686" y="2294751"/>
            <a:ext cx="893193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HC-SR04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A1E58E-30C0-2F2B-6179-213C0096F1E7}"/>
              </a:ext>
            </a:extLst>
          </p:cNvPr>
          <p:cNvSpPr txBox="1"/>
          <p:nvPr/>
        </p:nvSpPr>
        <p:spPr>
          <a:xfrm>
            <a:off x="6742548" y="2294751"/>
            <a:ext cx="135998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Mechanical arm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16D779E-353C-53B4-E7A1-4998E8FB410C}"/>
              </a:ext>
            </a:extLst>
          </p:cNvPr>
          <p:cNvSpPr txBox="1"/>
          <p:nvPr/>
        </p:nvSpPr>
        <p:spPr>
          <a:xfrm>
            <a:off x="3708023" y="3046614"/>
            <a:ext cx="639920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JY60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815F6A-0AED-71D4-98AD-E7ADA5F1CAEF}"/>
              </a:ext>
            </a:extLst>
          </p:cNvPr>
          <p:cNvSpPr txBox="1"/>
          <p:nvPr/>
        </p:nvSpPr>
        <p:spPr>
          <a:xfrm>
            <a:off x="3708023" y="3382325"/>
            <a:ext cx="73930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HC-12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2B633D-F054-26AB-8EB9-69A0152F3304}"/>
              </a:ext>
            </a:extLst>
          </p:cNvPr>
          <p:cNvSpPr txBox="1"/>
          <p:nvPr/>
        </p:nvSpPr>
        <p:spPr>
          <a:xfrm>
            <a:off x="5256686" y="2669179"/>
            <a:ext cx="1335622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Nucleo-G474RE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3A7390-CEFC-5384-4A9B-BB8B6565B095}"/>
              </a:ext>
            </a:extLst>
          </p:cNvPr>
          <p:cNvSpPr txBox="1"/>
          <p:nvPr/>
        </p:nvSpPr>
        <p:spPr>
          <a:xfrm>
            <a:off x="6742548" y="2669179"/>
            <a:ext cx="9156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 err="1">
                <a:latin typeface="+mn-lt"/>
              </a:rPr>
              <a:t>OpenMV</a:t>
            </a:r>
            <a:endParaRPr lang="en-US" altLang="zh-CN" sz="1200" b="0" dirty="0">
              <a:latin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151456C-AC46-D706-6FE8-C8C4E226CEA2}"/>
              </a:ext>
            </a:extLst>
          </p:cNvPr>
          <p:cNvSpPr txBox="1"/>
          <p:nvPr/>
        </p:nvSpPr>
        <p:spPr>
          <a:xfrm>
            <a:off x="751801" y="2669179"/>
            <a:ext cx="981551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solidFill>
                  <a:schemeClr val="tx1"/>
                </a:solidFill>
                <a:latin typeface="+mn-lt"/>
              </a:rPr>
              <a:t>Components</a:t>
            </a:r>
            <a:endParaRPr lang="zh-CN" altLang="en-US" sz="1200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ABD8D0-CB06-A1EB-3A17-F591D814D318}"/>
              </a:ext>
            </a:extLst>
          </p:cNvPr>
          <p:cNvGrpSpPr/>
          <p:nvPr/>
        </p:nvGrpSpPr>
        <p:grpSpPr>
          <a:xfrm>
            <a:off x="2121913" y="1839983"/>
            <a:ext cx="1618713" cy="1893822"/>
            <a:chOff x="2121913" y="1839983"/>
            <a:chExt cx="1618713" cy="189382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6C42AB-0B70-BF76-B407-8C497AEDFD05}"/>
                </a:ext>
              </a:extLst>
            </p:cNvPr>
            <p:cNvSpPr txBox="1"/>
            <p:nvPr/>
          </p:nvSpPr>
          <p:spPr>
            <a:xfrm>
              <a:off x="2504685" y="1839983"/>
              <a:ext cx="47961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  <a:ea typeface="思源黑体 CN Bold"/>
                </a:rPr>
                <a:t>Base</a:t>
              </a:r>
              <a:endParaRPr lang="zh-CN" altLang="en-US" sz="1200" b="0" dirty="0">
                <a:solidFill>
                  <a:schemeClr val="tx1"/>
                </a:solidFill>
                <a:latin typeface="+mn-lt"/>
                <a:ea typeface="思源黑体 CN Bold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382314C-7ADC-5DAA-6DEE-37A51EC058BB}"/>
                </a:ext>
              </a:extLst>
            </p:cNvPr>
            <p:cNvSpPr txBox="1"/>
            <p:nvPr/>
          </p:nvSpPr>
          <p:spPr>
            <a:xfrm>
              <a:off x="2121913" y="2294751"/>
              <a:ext cx="742832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Tracks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031CB5F-755B-1DDC-5CA1-C275CA1FB2D4}"/>
                </a:ext>
              </a:extLst>
            </p:cNvPr>
            <p:cNvSpPr txBox="1"/>
            <p:nvPr/>
          </p:nvSpPr>
          <p:spPr>
            <a:xfrm>
              <a:off x="2121913" y="2640703"/>
              <a:ext cx="81374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Motors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4A986C4-FF28-2374-7261-C5ADA980DB23}"/>
                </a:ext>
              </a:extLst>
            </p:cNvPr>
            <p:cNvSpPr txBox="1"/>
            <p:nvPr/>
          </p:nvSpPr>
          <p:spPr>
            <a:xfrm>
              <a:off x="2121913" y="3064312"/>
              <a:ext cx="813749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Battery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9F30F75-60FE-53A3-4E07-D24C6A944E27}"/>
                </a:ext>
              </a:extLst>
            </p:cNvPr>
            <p:cNvSpPr txBox="1"/>
            <p:nvPr/>
          </p:nvSpPr>
          <p:spPr>
            <a:xfrm>
              <a:off x="2121913" y="3456806"/>
              <a:ext cx="1618713" cy="276999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0" dirty="0">
                  <a:solidFill>
                    <a:schemeClr val="tx1"/>
                  </a:solidFill>
                  <a:latin typeface="+mn-lt"/>
                </a:rPr>
                <a:t>Front support frame</a:t>
              </a:r>
              <a:endParaRPr lang="zh-CN" altLang="en-US" sz="1200" b="0" dirty="0">
                <a:solidFill>
                  <a:schemeClr val="tx1"/>
                </a:solidFill>
                <a:latin typeface="+mn-lt"/>
              </a:endParaRPr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0375B05E-8794-A993-AF3A-EDE7829200F3}"/>
              </a:ext>
            </a:extLst>
          </p:cNvPr>
          <p:cNvCxnSpPr/>
          <p:nvPr/>
        </p:nvCxnSpPr>
        <p:spPr>
          <a:xfrm>
            <a:off x="2184027" y="1684149"/>
            <a:ext cx="5797721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6A78964-2E73-739D-3CD1-4B8E2C70D01B}"/>
              </a:ext>
            </a:extLst>
          </p:cNvPr>
          <p:cNvSpPr txBox="1"/>
          <p:nvPr/>
        </p:nvSpPr>
        <p:spPr>
          <a:xfrm>
            <a:off x="5217630" y="1340894"/>
            <a:ext cx="2779031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From the botto</a:t>
            </a:r>
            <a:r>
              <a:rPr lang="en-US" altLang="zh-CN" sz="18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m</a:t>
            </a:r>
            <a:r>
              <a:rPr lang="en-US" altLang="zh-CN" sz="1800" b="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 </a:t>
            </a:r>
            <a:r>
              <a:rPr lang="en-US" altLang="zh-CN" sz="1800" b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思源黑体 CN Bold"/>
              </a:rPr>
              <a:t>to the top</a:t>
            </a:r>
            <a:endParaRPr lang="zh-CN" altLang="en-US" sz="1800" b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思源黑体 CN Bold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0F53D2E-21DD-4D45-B2BC-74C4A7884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137CF6E-7F51-4743-A998-D105A5786527}"/>
              </a:ext>
            </a:extLst>
          </p:cNvPr>
          <p:cNvSpPr txBox="1"/>
          <p:nvPr/>
        </p:nvSpPr>
        <p:spPr>
          <a:xfrm>
            <a:off x="5217630" y="3017775"/>
            <a:ext cx="768224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Switch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300018-AE97-4FAA-9245-75157611D051}"/>
              </a:ext>
            </a:extLst>
          </p:cNvPr>
          <p:cNvSpPr txBox="1"/>
          <p:nvPr/>
        </p:nvSpPr>
        <p:spPr>
          <a:xfrm>
            <a:off x="5222528" y="3336500"/>
            <a:ext cx="694421" cy="22892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solidFill>
                  <a:prstClr val="black"/>
                </a:solidFill>
                <a:latin typeface="+mn-lt"/>
              </a:rPr>
              <a:t>OLED</a:t>
            </a:r>
            <a:endParaRPr lang="zh-CN" altLang="en-US" sz="1200" b="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575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1081713B-D585-D5A4-AB51-2D192A3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C8FE5D-16CB-AC1A-35BD-66FBB3BEB161}"/>
              </a:ext>
            </a:extLst>
          </p:cNvPr>
          <p:cNvSpPr txBox="1"/>
          <p:nvPr/>
        </p:nvSpPr>
        <p:spPr>
          <a:xfrm>
            <a:off x="1693863" y="158750"/>
            <a:ext cx="3347391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Robot Mechanical Structure</a:t>
            </a:r>
            <a:endParaRPr lang="zh-CN" altLang="en-US" dirty="0"/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D2EA6834-8019-B3EC-A321-074DDE1AC5E4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1FA5BE8-9985-BADA-20A0-444C0D3FF833}"/>
              </a:ext>
            </a:extLst>
          </p:cNvPr>
          <p:cNvSpPr/>
          <p:nvPr/>
        </p:nvSpPr>
        <p:spPr>
          <a:xfrm>
            <a:off x="5764940" y="1414687"/>
            <a:ext cx="1494484" cy="3006030"/>
          </a:xfrm>
          <a:prstGeom prst="roundRect">
            <a:avLst>
              <a:gd name="adj" fmla="val 3211"/>
            </a:avLst>
          </a:prstGeom>
          <a:gradFill>
            <a:gsLst>
              <a:gs pos="0">
                <a:schemeClr val="accent5"/>
              </a:gs>
              <a:gs pos="100000">
                <a:schemeClr val="accent5">
                  <a:lumMod val="80000"/>
                  <a:lumOff val="2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chemeClr val="accent5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995FD-3A01-77DA-1C40-4BFA868AAF8F}"/>
              </a:ext>
            </a:extLst>
          </p:cNvPr>
          <p:cNvSpPr txBox="1"/>
          <p:nvPr/>
        </p:nvSpPr>
        <p:spPr>
          <a:xfrm>
            <a:off x="6159259" y="1839983"/>
            <a:ext cx="84465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0" dirty="0">
                <a:latin typeface="+mn-lt"/>
                <a:ea typeface="思源黑体 CN Bold"/>
              </a:rPr>
              <a:t>Third layer</a:t>
            </a:r>
            <a:endParaRPr lang="zh-CN" altLang="en-US" sz="1200" b="0" dirty="0">
              <a:latin typeface="+mn-lt"/>
              <a:ea typeface="思源黑体 CN Bold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9EBA08-8E54-A52E-19FD-E499BB5FE866}"/>
              </a:ext>
            </a:extLst>
          </p:cNvPr>
          <p:cNvSpPr txBox="1"/>
          <p:nvPr/>
        </p:nvSpPr>
        <p:spPr>
          <a:xfrm>
            <a:off x="5776487" y="2294751"/>
            <a:ext cx="1359988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>
                <a:latin typeface="+mn-lt"/>
              </a:rPr>
              <a:t>Mechanical arm</a:t>
            </a:r>
            <a:endParaRPr lang="zh-CN" altLang="en-US" sz="1200" b="0" dirty="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2672A9-636C-B153-67BB-706382574321}"/>
              </a:ext>
            </a:extLst>
          </p:cNvPr>
          <p:cNvSpPr txBox="1"/>
          <p:nvPr/>
        </p:nvSpPr>
        <p:spPr>
          <a:xfrm>
            <a:off x="5776487" y="2669179"/>
            <a:ext cx="915635" cy="27699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b="0" dirty="0" err="1">
                <a:solidFill>
                  <a:srgbClr val="FDFA66"/>
                </a:solidFill>
                <a:latin typeface="+mn-lt"/>
              </a:rPr>
              <a:t>OpenMV</a:t>
            </a:r>
            <a:endParaRPr lang="en-US" altLang="zh-CN" sz="1200" b="0" dirty="0">
              <a:solidFill>
                <a:srgbClr val="FDFA66"/>
              </a:solidFill>
              <a:latin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24A768-D5F7-2CE6-93A9-3874E4B62892}"/>
              </a:ext>
            </a:extLst>
          </p:cNvPr>
          <p:cNvGrpSpPr/>
          <p:nvPr/>
        </p:nvGrpSpPr>
        <p:grpSpPr>
          <a:xfrm>
            <a:off x="1204191" y="1125644"/>
            <a:ext cx="3176084" cy="3527508"/>
            <a:chOff x="1204191" y="1125644"/>
            <a:chExt cx="3176084" cy="352750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F6FF89E-87CB-8054-DF29-01ACA94B3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204191" y="1125644"/>
              <a:ext cx="3176084" cy="3527508"/>
            </a:xfrm>
            <a:prstGeom prst="rect">
              <a:avLst/>
            </a:prstGeom>
          </p:spPr>
        </p:pic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5F0C9BFD-A942-B63C-BEAD-0D2A87344F79}"/>
                </a:ext>
              </a:extLst>
            </p:cNvPr>
            <p:cNvSpPr/>
            <p:nvPr/>
          </p:nvSpPr>
          <p:spPr>
            <a:xfrm>
              <a:off x="2530549" y="2493335"/>
              <a:ext cx="611372" cy="574158"/>
            </a:xfrm>
            <a:custGeom>
              <a:avLst/>
              <a:gdLst>
                <a:gd name="connsiteX0" fmla="*/ 154172 w 611372"/>
                <a:gd name="connsiteY0" fmla="*/ 0 h 574158"/>
                <a:gd name="connsiteX1" fmla="*/ 0 w 611372"/>
                <a:gd name="connsiteY1" fmla="*/ 324293 h 574158"/>
                <a:gd name="connsiteX2" fmla="*/ 499730 w 611372"/>
                <a:gd name="connsiteY2" fmla="*/ 574158 h 574158"/>
                <a:gd name="connsiteX3" fmla="*/ 611372 w 611372"/>
                <a:gd name="connsiteY3" fmla="*/ 191386 h 574158"/>
                <a:gd name="connsiteX4" fmla="*/ 154172 w 611372"/>
                <a:gd name="connsiteY4" fmla="*/ 0 h 57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72" h="574158">
                  <a:moveTo>
                    <a:pt x="154172" y="0"/>
                  </a:moveTo>
                  <a:lnTo>
                    <a:pt x="0" y="324293"/>
                  </a:lnTo>
                  <a:lnTo>
                    <a:pt x="499730" y="574158"/>
                  </a:lnTo>
                  <a:lnTo>
                    <a:pt x="611372" y="191386"/>
                  </a:lnTo>
                  <a:lnTo>
                    <a:pt x="154172" y="0"/>
                  </a:lnTo>
                  <a:close/>
                </a:path>
              </a:pathLst>
            </a:custGeom>
            <a:solidFill>
              <a:srgbClr val="FDFA66">
                <a:alpha val="40000"/>
              </a:srgbClr>
            </a:solidFill>
            <a:ln>
              <a:solidFill>
                <a:srgbClr val="FDF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09D5AD6D-96E4-4D8D-8CBB-34AB4AC4F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1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0E9E24-4CC0-42A7-93E6-64E11F7E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A49A7F-9DAC-44D5-8317-839093F6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B12EFAD8-095F-4781-BC8F-F10B49CE8335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02FBBE3-860D-464C-9D36-318CF8691801}"/>
              </a:ext>
            </a:extLst>
          </p:cNvPr>
          <p:cNvSpPr/>
          <p:nvPr/>
        </p:nvSpPr>
        <p:spPr>
          <a:xfrm>
            <a:off x="1" y="1711062"/>
            <a:ext cx="9144000" cy="1887134"/>
          </a:xfrm>
          <a:prstGeom prst="rect">
            <a:avLst/>
          </a:prstGeom>
          <a:gradFill>
            <a:gsLst>
              <a:gs pos="0">
                <a:srgbClr val="185D69"/>
              </a:gs>
              <a:gs pos="71000">
                <a:srgbClr val="11434B"/>
              </a:gs>
            </a:gsLst>
            <a:lin ang="2700000" scaled="1"/>
          </a:gradFill>
          <a:ln>
            <a:noFill/>
          </a:ln>
          <a:effectLst>
            <a:outerShdw blurRad="381000" dist="508000" dir="5400000" sx="90000" sy="90000" algn="t" rotWithShape="0">
              <a:srgbClr val="185D6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思源黑体 CN Regular"/>
              <a:cs typeface="+mn-cs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50F5C27-E7CE-4C4F-9C0C-A678E0CC2547}"/>
              </a:ext>
            </a:extLst>
          </p:cNvPr>
          <p:cNvSpPr txBox="1"/>
          <p:nvPr/>
        </p:nvSpPr>
        <p:spPr>
          <a:xfrm>
            <a:off x="1237556" y="1924286"/>
            <a:ext cx="3239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Integration</a:t>
            </a:r>
            <a:endParaRPr lang="id-ID" sz="4000" b="1" i="1" dirty="0">
              <a:solidFill>
                <a:schemeClr val="bg1"/>
              </a:solidFill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10" name="Parallelogram 19">
            <a:extLst>
              <a:ext uri="{FF2B5EF4-FFF2-40B4-BE49-F238E27FC236}">
                <a16:creationId xmlns:a16="http://schemas.microsoft.com/office/drawing/2014/main" id="{E3586BB5-AAA4-485C-B678-870541382406}"/>
              </a:ext>
            </a:extLst>
          </p:cNvPr>
          <p:cNvSpPr/>
          <p:nvPr/>
        </p:nvSpPr>
        <p:spPr>
          <a:xfrm>
            <a:off x="3576904" y="1711062"/>
            <a:ext cx="1755289" cy="1887134"/>
          </a:xfrm>
          <a:prstGeom prst="parallelogram">
            <a:avLst>
              <a:gd name="adj" fmla="val 939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75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410FE9-AA31-498A-9B5B-AB84833C5730}"/>
              </a:ext>
            </a:extLst>
          </p:cNvPr>
          <p:cNvSpPr txBox="1"/>
          <p:nvPr/>
        </p:nvSpPr>
        <p:spPr>
          <a:xfrm>
            <a:off x="4888441" y="2124341"/>
            <a:ext cx="1755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Garamond" panose="02020404030301010803" pitchFamily="18" charset="0"/>
                <a:ea typeface="Microsoft YaHei" panose="020B0503020204020204" pitchFamily="34" charset="-122"/>
              </a:rPr>
              <a:t> </a:t>
            </a:r>
            <a:r>
              <a:rPr lang="en-US" altLang="zh-CN" sz="27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Part </a:t>
            </a:r>
            <a:r>
              <a:rPr lang="en-US" altLang="zh-CN" sz="2700" b="1" i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:</a:t>
            </a:r>
            <a:endParaRPr lang="zh-CN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51955A1F-A6AA-4DBC-9AFC-20023CA67D4A}"/>
              </a:ext>
            </a:extLst>
          </p:cNvPr>
          <p:cNvSpPr txBox="1"/>
          <p:nvPr/>
        </p:nvSpPr>
        <p:spPr>
          <a:xfrm>
            <a:off x="4572000" y="2651976"/>
            <a:ext cx="468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Rich(Wang </a:t>
            </a:r>
            <a:r>
              <a:rPr lang="en-US" sz="1400" i="1" spc="22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Ruiqi</a:t>
            </a:r>
            <a:r>
              <a:rPr lang="en-US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Lionel(Li Yusen) 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A7C5E226-3519-4C2A-99FA-DD5DC45B9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552" y="15872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3628225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BACD5B09-D4A1-432C-B6F3-A57D8061C779}"/>
              </a:ext>
            </a:extLst>
          </p:cNvPr>
          <p:cNvSpPr txBox="1"/>
          <p:nvPr/>
        </p:nvSpPr>
        <p:spPr>
          <a:xfrm>
            <a:off x="654796" y="1475448"/>
            <a:ext cx="2390870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kumimoji="1" lang="en-US" altLang="zh-CN" sz="27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Patio 1: </a:t>
            </a:r>
          </a:p>
          <a:p>
            <a:pPr algn="ctr"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kumimoji="1" lang="en-US" altLang="zh-CN" sz="27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Flow Diagram</a:t>
            </a:r>
          </a:p>
        </p:txBody>
      </p:sp>
      <p:pic>
        <p:nvPicPr>
          <p:cNvPr id="11265" name="图片 5">
            <a:extLst>
              <a:ext uri="{FF2B5EF4-FFF2-40B4-BE49-F238E27FC236}">
                <a16:creationId xmlns:a16="http://schemas.microsoft.com/office/drawing/2014/main" id="{286081DE-7A3C-4688-BE7E-16ECFC54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D7696659-8A57-45AE-96BF-3541E7C21196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00FB13F-DB1D-4FF0-BD47-F58AE538477E}"/>
              </a:ext>
            </a:extLst>
          </p:cNvPr>
          <p:cNvSpPr txBox="1"/>
          <p:nvPr/>
        </p:nvSpPr>
        <p:spPr>
          <a:xfrm>
            <a:off x="1693863" y="119826"/>
            <a:ext cx="946093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Patio 1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D4602B-0328-41E7-948A-FDAAA62B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9076AF6-C50E-59D0-8AF2-996AD4474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4" y="1184315"/>
            <a:ext cx="8472271" cy="29077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D4EE27-ACEE-DAD9-F0A8-18C19F41BAD0}"/>
              </a:ext>
            </a:extLst>
          </p:cNvPr>
          <p:cNvSpPr txBox="1"/>
          <p:nvPr/>
        </p:nvSpPr>
        <p:spPr>
          <a:xfrm>
            <a:off x="2239230" y="1475448"/>
            <a:ext cx="6335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F58654-E26B-46D4-98FF-DEC867D57FE8}"/>
              </a:ext>
            </a:extLst>
          </p:cNvPr>
          <p:cNvSpPr txBox="1"/>
          <p:nvPr/>
        </p:nvSpPr>
        <p:spPr>
          <a:xfrm>
            <a:off x="5967176" y="2041823"/>
            <a:ext cx="6218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7856C6-D7BE-0242-F1F3-64A8452DB547}"/>
              </a:ext>
            </a:extLst>
          </p:cNvPr>
          <p:cNvSpPr txBox="1"/>
          <p:nvPr/>
        </p:nvSpPr>
        <p:spPr>
          <a:xfrm>
            <a:off x="6426573" y="2706202"/>
            <a:ext cx="6218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1A9C30-7451-3F05-10F0-C8587FD4FA0D}"/>
              </a:ext>
            </a:extLst>
          </p:cNvPr>
          <p:cNvSpPr txBox="1"/>
          <p:nvPr/>
        </p:nvSpPr>
        <p:spPr>
          <a:xfrm>
            <a:off x="5442864" y="905239"/>
            <a:ext cx="683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Beacon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E75A676-234B-07EC-D8AC-B7CD1DFC8DBD}"/>
              </a:ext>
            </a:extLst>
          </p:cNvPr>
          <p:cNvCxnSpPr>
            <a:cxnSpLocks/>
          </p:cNvCxnSpPr>
          <p:nvPr/>
        </p:nvCxnSpPr>
        <p:spPr>
          <a:xfrm flipV="1">
            <a:off x="5451036" y="1184315"/>
            <a:ext cx="333428" cy="539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6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578DCA0-430A-4BB5-A465-47C89837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195" y="952501"/>
            <a:ext cx="4076567" cy="3922926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A3EC396-F79D-459B-AE52-D5D6E7AF05C2}"/>
              </a:ext>
            </a:extLst>
          </p:cNvPr>
          <p:cNvSpPr/>
          <p:nvPr/>
        </p:nvSpPr>
        <p:spPr>
          <a:xfrm>
            <a:off x="6789737" y="1214120"/>
            <a:ext cx="2178976" cy="139415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D4A1281-06AB-4B85-8156-9F5CBE590BA7}"/>
              </a:ext>
            </a:extLst>
          </p:cNvPr>
          <p:cNvSpPr/>
          <p:nvPr/>
        </p:nvSpPr>
        <p:spPr>
          <a:xfrm>
            <a:off x="216955" y="1930400"/>
            <a:ext cx="2945238" cy="1828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93675"/>
            <a:ext cx="50419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i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Top-Level</a:t>
            </a: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E5B06D-2DC2-427C-90B4-F47E9F85204C}"/>
              </a:ext>
            </a:extLst>
          </p:cNvPr>
          <p:cNvSpPr txBox="1"/>
          <p:nvPr/>
        </p:nvSpPr>
        <p:spPr>
          <a:xfrm>
            <a:off x="163380" y="789379"/>
            <a:ext cx="34767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robot:</a:t>
            </a:r>
            <a:endParaRPr lang="zh-CN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00CA3F-49A7-4355-A720-B3777C0E8D20}"/>
              </a:ext>
            </a:extLst>
          </p:cNvPr>
          <p:cNvCxnSpPr>
            <a:cxnSpLocks/>
          </p:cNvCxnSpPr>
          <p:nvPr/>
        </p:nvCxnSpPr>
        <p:spPr>
          <a:xfrm flipH="1">
            <a:off x="5681704" y="1930400"/>
            <a:ext cx="1108033" cy="80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1541E7A-DB8F-4BE2-B717-3357739FEC3D}"/>
              </a:ext>
            </a:extLst>
          </p:cNvPr>
          <p:cNvSpPr txBox="1"/>
          <p:nvPr/>
        </p:nvSpPr>
        <p:spPr>
          <a:xfrm>
            <a:off x="6913918" y="1432560"/>
            <a:ext cx="246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arm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B3CD5F-ED5D-4ABC-953F-D8BB7536C11F}"/>
              </a:ext>
            </a:extLst>
          </p:cNvPr>
          <p:cNvCxnSpPr>
            <a:cxnSpLocks/>
          </p:cNvCxnSpPr>
          <p:nvPr/>
        </p:nvCxnSpPr>
        <p:spPr>
          <a:xfrm flipH="1" flipV="1">
            <a:off x="6393260" y="3710940"/>
            <a:ext cx="899080" cy="32004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0C0EDE9-8031-43AD-815F-4263E8B0B9FA}"/>
              </a:ext>
            </a:extLst>
          </p:cNvPr>
          <p:cNvSpPr txBox="1"/>
          <p:nvPr/>
        </p:nvSpPr>
        <p:spPr>
          <a:xfrm>
            <a:off x="7208520" y="3954630"/>
            <a:ext cx="1935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ON/OFF Switch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7DA0A97-DA62-44A8-93B8-9AC884E09706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3162195" y="2913964"/>
            <a:ext cx="1253569" cy="1300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7B9BA77-E5E8-41EC-8887-7CAF961D742A}"/>
              </a:ext>
            </a:extLst>
          </p:cNvPr>
          <p:cNvSpPr txBox="1"/>
          <p:nvPr/>
        </p:nvSpPr>
        <p:spPr>
          <a:xfrm>
            <a:off x="216955" y="2041261"/>
            <a:ext cx="3269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Auxiliary wheel &amp; baffles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B2C344-D4BE-4D41-A6BA-B4920F9094FF}"/>
              </a:ext>
            </a:extLst>
          </p:cNvPr>
          <p:cNvSpPr txBox="1"/>
          <p:nvPr/>
        </p:nvSpPr>
        <p:spPr>
          <a:xfrm>
            <a:off x="228863" y="2404110"/>
            <a:ext cx="2971800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flipping forward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Knockout the stand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stuck in the fence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3C4A79-75EE-49A7-9F81-6BD81C0BFDDA}"/>
              </a:ext>
            </a:extLst>
          </p:cNvPr>
          <p:cNvSpPr txBox="1"/>
          <p:nvPr/>
        </p:nvSpPr>
        <p:spPr>
          <a:xfrm>
            <a:off x="6789739" y="1749887"/>
            <a:ext cx="2190882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Carry &amp; Release tennis ball</a:t>
            </a:r>
          </a:p>
        </p:txBody>
      </p:sp>
    </p:spTree>
    <p:extLst>
      <p:ext uri="{BB962C8B-B14F-4D97-AF65-F5344CB8AC3E}">
        <p14:creationId xmlns:p14="http://schemas.microsoft.com/office/powerpoint/2010/main" val="91824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BACD5B09-D4A1-432C-B6F3-A57D8061C779}"/>
              </a:ext>
            </a:extLst>
          </p:cNvPr>
          <p:cNvSpPr txBox="1"/>
          <p:nvPr/>
        </p:nvSpPr>
        <p:spPr>
          <a:xfrm>
            <a:off x="654796" y="1475448"/>
            <a:ext cx="2390870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kumimoji="1" lang="en-US" altLang="zh-CN" sz="27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Patio 1: </a:t>
            </a:r>
          </a:p>
          <a:p>
            <a:pPr algn="ctr"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kumimoji="1" lang="en-US" altLang="zh-CN" sz="27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Flow Diagram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8E72AC8-C2F1-8BF1-8EFF-AC99C698E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967" y="625475"/>
            <a:ext cx="4339365" cy="4111550"/>
          </a:xfrm>
          <a:prstGeom prst="rect">
            <a:avLst/>
          </a:prstGeom>
        </p:spPr>
      </p:pic>
      <p:pic>
        <p:nvPicPr>
          <p:cNvPr id="11265" name="图片 5">
            <a:extLst>
              <a:ext uri="{FF2B5EF4-FFF2-40B4-BE49-F238E27FC236}">
                <a16:creationId xmlns:a16="http://schemas.microsoft.com/office/drawing/2014/main" id="{286081DE-7A3C-4688-BE7E-16ECFC54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D7696659-8A57-45AE-96BF-3541E7C21196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0CAFB31-047D-4E82-B44E-3BE54738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61" y="1027550"/>
            <a:ext cx="2887577" cy="28062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0FB13F-DB1D-4FF0-BD47-F58AE538477E}"/>
              </a:ext>
            </a:extLst>
          </p:cNvPr>
          <p:cNvSpPr txBox="1"/>
          <p:nvPr/>
        </p:nvSpPr>
        <p:spPr>
          <a:xfrm>
            <a:off x="1693863" y="119826"/>
            <a:ext cx="946093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Patio 1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D4602B-0328-41E7-948A-FDAAA62B8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25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BD74E42-E40D-BA88-585F-405AF20D0829}"/>
              </a:ext>
            </a:extLst>
          </p:cNvPr>
          <p:cNvSpPr/>
          <p:nvPr/>
        </p:nvSpPr>
        <p:spPr>
          <a:xfrm>
            <a:off x="266390" y="817880"/>
            <a:ext cx="3931918" cy="3718560"/>
          </a:xfrm>
          <a:prstGeom prst="roundRect">
            <a:avLst/>
          </a:prstGeom>
          <a:solidFill>
            <a:srgbClr val="E1E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65" name="图片 5">
            <a:extLst>
              <a:ext uri="{FF2B5EF4-FFF2-40B4-BE49-F238E27FC236}">
                <a16:creationId xmlns:a16="http://schemas.microsoft.com/office/drawing/2014/main" id="{286081DE-7A3C-4688-BE7E-16ECFC54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ACD5B09-D4A1-432C-B6F3-A57D8061C779}"/>
              </a:ext>
            </a:extLst>
          </p:cNvPr>
          <p:cNvSpPr txBox="1"/>
          <p:nvPr/>
        </p:nvSpPr>
        <p:spPr>
          <a:xfrm>
            <a:off x="1693863" y="119826"/>
            <a:ext cx="3839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Patio 1: Difficulties and Solutions</a:t>
            </a:r>
            <a:endParaRPr lang="zh-CN" altLang="en-US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D7696659-8A57-45AE-96BF-3541E7C21196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FEF0975-85AF-CF07-2D32-7CBF5101288A}"/>
              </a:ext>
            </a:extLst>
          </p:cNvPr>
          <p:cNvSpPr txBox="1"/>
          <p:nvPr/>
        </p:nvSpPr>
        <p:spPr>
          <a:xfrm>
            <a:off x="440224" y="1138277"/>
            <a:ext cx="358424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tracking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800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OpenMV detection</a:t>
            </a:r>
          </a:p>
          <a:p>
            <a:pPr marL="288000">
              <a:spcAft>
                <a:spcPts val="12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communication between        OpenMV and G474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ranging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8000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ultrasonic modules </a:t>
            </a:r>
          </a:p>
          <a:p>
            <a:pPr marL="288000">
              <a:spcAft>
                <a:spcPts val="1200"/>
              </a:spcAft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accuracy, Reduce 	        accidental errors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straight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800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JY60 </a:t>
            </a:r>
          </a:p>
          <a:p>
            <a:pPr marL="288000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ranging     </a:t>
            </a:r>
          </a:p>
        </p:txBody>
      </p:sp>
      <p:pic>
        <p:nvPicPr>
          <p:cNvPr id="10" name="图片 9" descr="电子零件&#10;&#10;低可信度描述已自动生成">
            <a:extLst>
              <a:ext uri="{FF2B5EF4-FFF2-40B4-BE49-F238E27FC236}">
                <a16:creationId xmlns:a16="http://schemas.microsoft.com/office/drawing/2014/main" id="{54A8E541-C856-992A-0FB4-CF0F8FB15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1" t="18700" r="7483" b="7691"/>
          <a:stretch/>
        </p:blipFill>
        <p:spPr>
          <a:xfrm>
            <a:off x="4399279" y="1184910"/>
            <a:ext cx="4478331" cy="27736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1BE99A-5F4A-4F3E-BD74-F4919166A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9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Patio 2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384FE5E-3AFA-EFA1-04A8-855C3BFA74C6}"/>
              </a:ext>
            </a:extLst>
          </p:cNvPr>
          <p:cNvGrpSpPr/>
          <p:nvPr/>
        </p:nvGrpSpPr>
        <p:grpSpPr>
          <a:xfrm>
            <a:off x="329180" y="2148840"/>
            <a:ext cx="1597227" cy="845820"/>
            <a:chOff x="679700" y="2034540"/>
            <a:chExt cx="1597227" cy="84582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91B361D-C39E-D784-E542-DF16E465575E}"/>
                </a:ext>
              </a:extLst>
            </p:cNvPr>
            <p:cNvSpPr/>
            <p:nvPr/>
          </p:nvSpPr>
          <p:spPr>
            <a:xfrm>
              <a:off x="739206" y="2034540"/>
              <a:ext cx="1478214" cy="8458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EB652BD-E2D1-DB27-5B98-72CB5456E90A}"/>
                </a:ext>
              </a:extLst>
            </p:cNvPr>
            <p:cNvSpPr txBox="1"/>
            <p:nvPr/>
          </p:nvSpPr>
          <p:spPr>
            <a:xfrm>
              <a:off x="679700" y="2107880"/>
              <a:ext cx="159722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Recognize the arrow with </a:t>
              </a:r>
              <a:r>
                <a:rPr lang="en-US" altLang="zh-CN" dirty="0" err="1"/>
                <a:t>OpenMV</a:t>
              </a:r>
              <a:r>
                <a:rPr lang="zh-CN" altLang="en-US" dirty="0"/>
                <a:t>⬆️➡️⬅️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AA22C2-C601-797A-B5D5-FE5C6D226A53}"/>
              </a:ext>
            </a:extLst>
          </p:cNvPr>
          <p:cNvGrpSpPr/>
          <p:nvPr/>
        </p:nvGrpSpPr>
        <p:grpSpPr>
          <a:xfrm>
            <a:off x="2525080" y="2146156"/>
            <a:ext cx="1323020" cy="845820"/>
            <a:chOff x="894400" y="2034540"/>
            <a:chExt cx="1323020" cy="84582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EFF79BF-D279-FA53-B04A-BABA9C65157A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F17B739-9E20-C917-900E-4425600797B9}"/>
                </a:ext>
              </a:extLst>
            </p:cNvPr>
            <p:cNvSpPr txBox="1"/>
            <p:nvPr/>
          </p:nvSpPr>
          <p:spPr>
            <a:xfrm>
              <a:off x="894400" y="2153073"/>
              <a:ext cx="132302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Travel to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release point</a:t>
              </a:r>
            </a:p>
            <a:p>
              <a:pPr algn="ctr"/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9A6A21-6043-4730-04E1-0F152FC4144D}"/>
              </a:ext>
            </a:extLst>
          </p:cNvPr>
          <p:cNvGrpSpPr/>
          <p:nvPr/>
        </p:nvGrpSpPr>
        <p:grpSpPr>
          <a:xfrm>
            <a:off x="4452942" y="2146155"/>
            <a:ext cx="1424940" cy="845820"/>
            <a:chOff x="828680" y="2034540"/>
            <a:chExt cx="1424940" cy="84582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439CD8D-259F-ACBC-3576-1A45C13F2A57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B3069B6-1E2D-6096-DB5E-BBA58EF5EDBD}"/>
                </a:ext>
              </a:extLst>
            </p:cNvPr>
            <p:cNvSpPr txBox="1"/>
            <p:nvPr/>
          </p:nvSpPr>
          <p:spPr>
            <a:xfrm>
              <a:off x="828680" y="2116598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Travel to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communication area </a:t>
              </a:r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93C7DD4-B0A6-1DB8-8BED-DD033F09652B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1866900" y="2569066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455B7D-E279-9000-8662-D7E81B455BFE}"/>
              </a:ext>
            </a:extLst>
          </p:cNvPr>
          <p:cNvCxnSpPr/>
          <p:nvPr/>
        </p:nvCxnSpPr>
        <p:spPr>
          <a:xfrm flipV="1">
            <a:off x="3848100" y="2553457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00B28D-1E6D-CC49-D42A-8D491C78F804}"/>
              </a:ext>
            </a:extLst>
          </p:cNvPr>
          <p:cNvCxnSpPr/>
          <p:nvPr/>
        </p:nvCxnSpPr>
        <p:spPr>
          <a:xfrm flipV="1">
            <a:off x="5841682" y="2550773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64849B4-7E2F-F401-02E0-7BE88E7A7E43}"/>
              </a:ext>
            </a:extLst>
          </p:cNvPr>
          <p:cNvCxnSpPr>
            <a:cxnSpLocks/>
          </p:cNvCxnSpPr>
          <p:nvPr/>
        </p:nvCxnSpPr>
        <p:spPr>
          <a:xfrm flipV="1">
            <a:off x="4122420" y="1534683"/>
            <a:ext cx="0" cy="101609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4A38192-A9FC-F32B-3958-ACD0CB467653}"/>
              </a:ext>
            </a:extLst>
          </p:cNvPr>
          <p:cNvSpPr txBox="1"/>
          <p:nvPr/>
        </p:nvSpPr>
        <p:spPr>
          <a:xfrm>
            <a:off x="3117297" y="1040898"/>
            <a:ext cx="20102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Throw the table tennis ball into the basket</a:t>
            </a:r>
            <a:r>
              <a:rPr lang="zh-CN" altLang="en-US" dirty="0"/>
              <a:t>🗑️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B365907-F9E7-4474-8F62-7A664E35C290}"/>
              </a:ext>
            </a:extLst>
          </p:cNvPr>
          <p:cNvGrpSpPr/>
          <p:nvPr/>
        </p:nvGrpSpPr>
        <p:grpSpPr>
          <a:xfrm>
            <a:off x="6466992" y="2127863"/>
            <a:ext cx="1424940" cy="845820"/>
            <a:chOff x="843440" y="2034540"/>
            <a:chExt cx="1424940" cy="84582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88F9C196-31E3-53B4-1B2E-C4F52ECCFC51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043F455-92D3-D573-A5E5-71B8394EE990}"/>
                </a:ext>
              </a:extLst>
            </p:cNvPr>
            <p:cNvSpPr txBox="1"/>
            <p:nvPr/>
          </p:nvSpPr>
          <p:spPr>
            <a:xfrm>
              <a:off x="843440" y="2134890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Message with the</a:t>
              </a:r>
              <a:r>
                <a:rPr lang="zh-CN" altLang="en-US" dirty="0"/>
                <a:t> </a:t>
              </a:r>
              <a:r>
                <a:rPr lang="en-US" altLang="zh-CN" dirty="0"/>
                <a:t>laptop</a:t>
              </a:r>
            </a:p>
            <a:p>
              <a:pPr algn="ctr"/>
              <a:r>
                <a:rPr lang="zh-CN" altLang="en-US" dirty="0"/>
                <a:t>💻</a:t>
              </a:r>
            </a:p>
          </p:txBody>
        </p: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6E92C94-8BC2-3261-B3E7-37A75F340722}"/>
              </a:ext>
            </a:extLst>
          </p:cNvPr>
          <p:cNvCxnSpPr>
            <a:cxnSpLocks/>
          </p:cNvCxnSpPr>
          <p:nvPr/>
        </p:nvCxnSpPr>
        <p:spPr>
          <a:xfrm>
            <a:off x="7859062" y="2549408"/>
            <a:ext cx="41435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3EF2642-4807-D878-A5A5-15494083151B}"/>
              </a:ext>
            </a:extLst>
          </p:cNvPr>
          <p:cNvSpPr txBox="1"/>
          <p:nvPr/>
        </p:nvSpPr>
        <p:spPr>
          <a:xfrm>
            <a:off x="8166139" y="2400529"/>
            <a:ext cx="8679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🛑</a:t>
            </a:r>
            <a:r>
              <a:rPr lang="en-US" altLang="zh-CN" dirty="0"/>
              <a:t>Stop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086A893-C64A-8CFD-3A4B-26B8E8B3B7F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282680" y="2991975"/>
            <a:ext cx="897492" cy="11106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01DEA66-67A9-4660-0D24-7F47C363D15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186590" y="2991976"/>
            <a:ext cx="928927" cy="11106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4A2E9D6-F3F3-C957-9F08-7A264CEDA163}"/>
              </a:ext>
            </a:extLst>
          </p:cNvPr>
          <p:cNvSpPr txBox="1"/>
          <p:nvPr/>
        </p:nvSpPr>
        <p:spPr>
          <a:xfrm>
            <a:off x="2758443" y="4102602"/>
            <a:ext cx="283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/>
              <a:t>with cobbled road</a:t>
            </a:r>
            <a:r>
              <a:rPr lang="zh-CN" altLang="en-US" sz="1800" b="1" dirty="0"/>
              <a:t>🪨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00A3CFD-B105-794A-95F9-DC1A06580DCE}"/>
              </a:ext>
            </a:extLst>
          </p:cNvPr>
          <p:cNvSpPr txBox="1"/>
          <p:nvPr/>
        </p:nvSpPr>
        <p:spPr>
          <a:xfrm>
            <a:off x="90488" y="863177"/>
            <a:ext cx="2841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Patio 2 Block Diagram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C2AA741-D757-494E-AFAC-BEB789B39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Patio 2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384FE5E-3AFA-EFA1-04A8-855C3BFA74C6}"/>
              </a:ext>
            </a:extLst>
          </p:cNvPr>
          <p:cNvGrpSpPr/>
          <p:nvPr/>
        </p:nvGrpSpPr>
        <p:grpSpPr>
          <a:xfrm>
            <a:off x="329180" y="2148840"/>
            <a:ext cx="1597227" cy="845820"/>
            <a:chOff x="679700" y="2034540"/>
            <a:chExt cx="1597227" cy="84582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91B361D-C39E-D784-E542-DF16E465575E}"/>
                </a:ext>
              </a:extLst>
            </p:cNvPr>
            <p:cNvSpPr/>
            <p:nvPr/>
          </p:nvSpPr>
          <p:spPr>
            <a:xfrm>
              <a:off x="739206" y="2034540"/>
              <a:ext cx="1478214" cy="845820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EB652BD-E2D1-DB27-5B98-72CB5456E90A}"/>
                </a:ext>
              </a:extLst>
            </p:cNvPr>
            <p:cNvSpPr txBox="1"/>
            <p:nvPr/>
          </p:nvSpPr>
          <p:spPr>
            <a:xfrm>
              <a:off x="679700" y="2107880"/>
              <a:ext cx="159722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Recognize the arrow with </a:t>
              </a:r>
              <a:r>
                <a:rPr lang="en-US" altLang="zh-CN" dirty="0" err="1">
                  <a:solidFill>
                    <a:schemeClr val="bg1"/>
                  </a:solidFill>
                </a:rPr>
                <a:t>OpenMV</a:t>
              </a:r>
              <a:r>
                <a:rPr lang="zh-CN" altLang="en-US" dirty="0"/>
                <a:t>⬆️➡️⬅️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AA22C2-C601-797A-B5D5-FE5C6D226A53}"/>
              </a:ext>
            </a:extLst>
          </p:cNvPr>
          <p:cNvGrpSpPr/>
          <p:nvPr/>
        </p:nvGrpSpPr>
        <p:grpSpPr>
          <a:xfrm>
            <a:off x="2525080" y="2146156"/>
            <a:ext cx="1323020" cy="845820"/>
            <a:chOff x="894400" y="2034540"/>
            <a:chExt cx="1323020" cy="84582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EFF79BF-D279-FA53-B04A-BABA9C65157A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F17B739-9E20-C917-900E-4425600797B9}"/>
                </a:ext>
              </a:extLst>
            </p:cNvPr>
            <p:cNvSpPr txBox="1"/>
            <p:nvPr/>
          </p:nvSpPr>
          <p:spPr>
            <a:xfrm>
              <a:off x="894400" y="2153073"/>
              <a:ext cx="132302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Travel to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release point</a:t>
              </a:r>
            </a:p>
            <a:p>
              <a:pPr algn="ctr"/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9A6A21-6043-4730-04E1-0F152FC4144D}"/>
              </a:ext>
            </a:extLst>
          </p:cNvPr>
          <p:cNvGrpSpPr/>
          <p:nvPr/>
        </p:nvGrpSpPr>
        <p:grpSpPr>
          <a:xfrm>
            <a:off x="4452942" y="2146155"/>
            <a:ext cx="1424940" cy="845820"/>
            <a:chOff x="828680" y="2034540"/>
            <a:chExt cx="1424940" cy="84582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439CD8D-259F-ACBC-3576-1A45C13F2A57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B3069B6-1E2D-6096-DB5E-BBA58EF5EDBD}"/>
                </a:ext>
              </a:extLst>
            </p:cNvPr>
            <p:cNvSpPr txBox="1"/>
            <p:nvPr/>
          </p:nvSpPr>
          <p:spPr>
            <a:xfrm>
              <a:off x="828680" y="2116598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Travel to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communication area </a:t>
              </a:r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93C7DD4-B0A6-1DB8-8BED-DD033F09652B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1866900" y="2569066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455B7D-E279-9000-8662-D7E81B455BFE}"/>
              </a:ext>
            </a:extLst>
          </p:cNvPr>
          <p:cNvCxnSpPr/>
          <p:nvPr/>
        </p:nvCxnSpPr>
        <p:spPr>
          <a:xfrm flipV="1">
            <a:off x="3848100" y="2553457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00B28D-1E6D-CC49-D42A-8D491C78F804}"/>
              </a:ext>
            </a:extLst>
          </p:cNvPr>
          <p:cNvCxnSpPr/>
          <p:nvPr/>
        </p:nvCxnSpPr>
        <p:spPr>
          <a:xfrm flipV="1">
            <a:off x="5841682" y="2550773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64849B4-7E2F-F401-02E0-7BE88E7A7E43}"/>
              </a:ext>
            </a:extLst>
          </p:cNvPr>
          <p:cNvCxnSpPr>
            <a:cxnSpLocks/>
          </p:cNvCxnSpPr>
          <p:nvPr/>
        </p:nvCxnSpPr>
        <p:spPr>
          <a:xfrm flipV="1">
            <a:off x="4122420" y="1534683"/>
            <a:ext cx="0" cy="101609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4A38192-A9FC-F32B-3958-ACD0CB467653}"/>
              </a:ext>
            </a:extLst>
          </p:cNvPr>
          <p:cNvSpPr txBox="1"/>
          <p:nvPr/>
        </p:nvSpPr>
        <p:spPr>
          <a:xfrm>
            <a:off x="3117297" y="1040898"/>
            <a:ext cx="20102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Throw the table tennis ball into the basket</a:t>
            </a:r>
            <a:r>
              <a:rPr lang="zh-CN" altLang="en-US" dirty="0"/>
              <a:t>🗑️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B365907-F9E7-4474-8F62-7A664E35C290}"/>
              </a:ext>
            </a:extLst>
          </p:cNvPr>
          <p:cNvGrpSpPr/>
          <p:nvPr/>
        </p:nvGrpSpPr>
        <p:grpSpPr>
          <a:xfrm>
            <a:off x="6466992" y="2127863"/>
            <a:ext cx="1424940" cy="845820"/>
            <a:chOff x="843440" y="2034540"/>
            <a:chExt cx="1424940" cy="84582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88F9C196-31E3-53B4-1B2E-C4F52ECCFC51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043F455-92D3-D573-A5E5-71B8394EE990}"/>
                </a:ext>
              </a:extLst>
            </p:cNvPr>
            <p:cNvSpPr txBox="1"/>
            <p:nvPr/>
          </p:nvSpPr>
          <p:spPr>
            <a:xfrm>
              <a:off x="843440" y="2134890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Message with the</a:t>
              </a:r>
              <a:r>
                <a:rPr lang="zh-CN" altLang="en-US" dirty="0"/>
                <a:t> </a:t>
              </a:r>
              <a:r>
                <a:rPr lang="en-US" altLang="zh-CN" dirty="0"/>
                <a:t>laptop</a:t>
              </a:r>
            </a:p>
            <a:p>
              <a:pPr algn="ctr"/>
              <a:r>
                <a:rPr lang="zh-CN" altLang="en-US" dirty="0"/>
                <a:t>💻</a:t>
              </a:r>
            </a:p>
          </p:txBody>
        </p: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6E92C94-8BC2-3261-B3E7-37A75F340722}"/>
              </a:ext>
            </a:extLst>
          </p:cNvPr>
          <p:cNvCxnSpPr>
            <a:cxnSpLocks/>
          </p:cNvCxnSpPr>
          <p:nvPr/>
        </p:nvCxnSpPr>
        <p:spPr>
          <a:xfrm>
            <a:off x="7859062" y="2549408"/>
            <a:ext cx="41435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3EF2642-4807-D878-A5A5-15494083151B}"/>
              </a:ext>
            </a:extLst>
          </p:cNvPr>
          <p:cNvSpPr txBox="1"/>
          <p:nvPr/>
        </p:nvSpPr>
        <p:spPr>
          <a:xfrm>
            <a:off x="8166139" y="2400529"/>
            <a:ext cx="8679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🛑</a:t>
            </a:r>
            <a:r>
              <a:rPr lang="en-US" altLang="zh-CN" dirty="0"/>
              <a:t>Stop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086A893-C64A-8CFD-3A4B-26B8E8B3B7F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282680" y="2991975"/>
            <a:ext cx="897492" cy="11106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01DEA66-67A9-4660-0D24-7F47C363D15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186590" y="2991976"/>
            <a:ext cx="928927" cy="11106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4A2E9D6-F3F3-C957-9F08-7A264CEDA163}"/>
              </a:ext>
            </a:extLst>
          </p:cNvPr>
          <p:cNvSpPr txBox="1"/>
          <p:nvPr/>
        </p:nvSpPr>
        <p:spPr>
          <a:xfrm>
            <a:off x="2758443" y="4102602"/>
            <a:ext cx="283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/>
              <a:t>with cobbled road</a:t>
            </a:r>
            <a:r>
              <a:rPr lang="zh-CN" altLang="en-US" sz="1800" b="1" dirty="0"/>
              <a:t>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53D9E7-29F9-A011-8B5F-8CEE9B34F51D}"/>
              </a:ext>
            </a:extLst>
          </p:cNvPr>
          <p:cNvSpPr txBox="1"/>
          <p:nvPr/>
        </p:nvSpPr>
        <p:spPr>
          <a:xfrm>
            <a:off x="90492" y="702891"/>
            <a:ext cx="3026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Problems in Recognition</a:t>
            </a:r>
            <a:endParaRPr lang="zh-CN" altLang="en-US" dirty="0"/>
          </a:p>
        </p:txBody>
      </p:sp>
      <p:pic>
        <p:nvPicPr>
          <p:cNvPr id="10" name="图片 9" descr="形状&#10;&#10;描述已自动生成">
            <a:extLst>
              <a:ext uri="{FF2B5EF4-FFF2-40B4-BE49-F238E27FC236}">
                <a16:creationId xmlns:a16="http://schemas.microsoft.com/office/drawing/2014/main" id="{DDE78CA1-0EFE-09FC-9A83-93457FF0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03" y="3532063"/>
            <a:ext cx="2736579" cy="112787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BBD1861-11B8-4874-A016-6D3014020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2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Patio 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7FB4D6-9333-437F-7A66-80E7568E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73" y="1462368"/>
            <a:ext cx="1716529" cy="12873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2F486EC-D954-B691-FDE7-E997FC9CC8BF}"/>
              </a:ext>
            </a:extLst>
          </p:cNvPr>
          <p:cNvCxnSpPr/>
          <p:nvPr/>
        </p:nvCxnSpPr>
        <p:spPr>
          <a:xfrm>
            <a:off x="5236271" y="2106066"/>
            <a:ext cx="1055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F4B041CE-4795-2BD6-D912-5DAFA2EF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972" y="3316992"/>
            <a:ext cx="1716529" cy="12873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75F4FC7-B16A-9B82-A05C-61596C8250AF}"/>
              </a:ext>
            </a:extLst>
          </p:cNvPr>
          <p:cNvCxnSpPr/>
          <p:nvPr/>
        </p:nvCxnSpPr>
        <p:spPr>
          <a:xfrm>
            <a:off x="5236270" y="3960690"/>
            <a:ext cx="1055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00310407-BFCE-9062-FC72-AD668C726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116" y="3316992"/>
            <a:ext cx="1716529" cy="1287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682E8BB-16C2-7318-40C8-21E70596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116" y="1876328"/>
            <a:ext cx="1716529" cy="459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EB050DC-941F-DDEE-BEC1-03345DDE2B4D}"/>
              </a:ext>
            </a:extLst>
          </p:cNvPr>
          <p:cNvSpPr txBox="1"/>
          <p:nvPr/>
        </p:nvSpPr>
        <p:spPr>
          <a:xfrm>
            <a:off x="204070" y="1906010"/>
            <a:ext cx="2777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Interception algorithm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1EFD95-8C8F-DEFD-517B-FE45C65AFDF5}"/>
              </a:ext>
            </a:extLst>
          </p:cNvPr>
          <p:cNvSpPr txBox="1"/>
          <p:nvPr/>
        </p:nvSpPr>
        <p:spPr>
          <a:xfrm>
            <a:off x="650291" y="3659569"/>
            <a:ext cx="2139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 algorithm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36CA66E9-0FCD-7CBB-2935-8E3116D2F5BA}"/>
              </a:ext>
            </a:extLst>
          </p:cNvPr>
          <p:cNvSpPr/>
          <p:nvPr/>
        </p:nvSpPr>
        <p:spPr>
          <a:xfrm>
            <a:off x="1424141" y="2571750"/>
            <a:ext cx="337069" cy="97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B024DA3-2004-470B-976E-BB31D2287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EFB4CEB-CAE2-4BF4-8B27-F662884B6071}"/>
              </a:ext>
            </a:extLst>
          </p:cNvPr>
          <p:cNvSpPr txBox="1"/>
          <p:nvPr/>
        </p:nvSpPr>
        <p:spPr>
          <a:xfrm>
            <a:off x="-1071595" y="734886"/>
            <a:ext cx="6115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Change the recognition algorithm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26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Patio 2</a:t>
            </a:r>
            <a:endParaRPr lang="zh-CN" altLang="en-US" dirty="0"/>
          </a:p>
        </p:txBody>
      </p:sp>
      <p:pic>
        <p:nvPicPr>
          <p:cNvPr id="6" name="图片 5" descr="图片包含 户外, 人行道, 小, 街道&#10;&#10;描述已自动生成">
            <a:extLst>
              <a:ext uri="{FF2B5EF4-FFF2-40B4-BE49-F238E27FC236}">
                <a16:creationId xmlns:a16="http://schemas.microsoft.com/office/drawing/2014/main" id="{A9204AF1-104E-80AD-063D-3279A797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007852"/>
            <a:ext cx="3120412" cy="27074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BF6C72-638A-EA73-8A03-86DE451DA6B8}"/>
              </a:ext>
            </a:extLst>
          </p:cNvPr>
          <p:cNvSpPr txBox="1"/>
          <p:nvPr/>
        </p:nvSpPr>
        <p:spPr>
          <a:xfrm>
            <a:off x="676213" y="3844180"/>
            <a:ext cx="384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delay to ensure the correctness of communication transmission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FC5CE1-3328-A1B9-9401-4CA80ECF1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99" y="1007852"/>
            <a:ext cx="2809451" cy="27075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99C6C3-B3AD-B4BF-CBED-857B62E4F2A5}"/>
              </a:ext>
            </a:extLst>
          </p:cNvPr>
          <p:cNvSpPr txBox="1"/>
          <p:nvPr/>
        </p:nvSpPr>
        <p:spPr>
          <a:xfrm>
            <a:off x="4617870" y="3844181"/>
            <a:ext cx="360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times of recognition to ensure the correctness of recognition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8DCB42-802C-7105-76B6-10322AFC7682}"/>
              </a:ext>
            </a:extLst>
          </p:cNvPr>
          <p:cNvSpPr txBox="1"/>
          <p:nvPr/>
        </p:nvSpPr>
        <p:spPr>
          <a:xfrm>
            <a:off x="-1807835" y="714351"/>
            <a:ext cx="6115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time delay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5A49F8-2807-485D-9F0B-690D35AA0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06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Patio 2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384FE5E-3AFA-EFA1-04A8-855C3BFA74C6}"/>
              </a:ext>
            </a:extLst>
          </p:cNvPr>
          <p:cNvGrpSpPr/>
          <p:nvPr/>
        </p:nvGrpSpPr>
        <p:grpSpPr>
          <a:xfrm>
            <a:off x="329180" y="2148840"/>
            <a:ext cx="1597227" cy="845820"/>
            <a:chOff x="679700" y="2034540"/>
            <a:chExt cx="1597227" cy="84582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91B361D-C39E-D784-E542-DF16E465575E}"/>
                </a:ext>
              </a:extLst>
            </p:cNvPr>
            <p:cNvSpPr/>
            <p:nvPr/>
          </p:nvSpPr>
          <p:spPr>
            <a:xfrm>
              <a:off x="739206" y="2034540"/>
              <a:ext cx="1478214" cy="8458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EB652BD-E2D1-DB27-5B98-72CB5456E90A}"/>
                </a:ext>
              </a:extLst>
            </p:cNvPr>
            <p:cNvSpPr txBox="1"/>
            <p:nvPr/>
          </p:nvSpPr>
          <p:spPr>
            <a:xfrm>
              <a:off x="679700" y="2107880"/>
              <a:ext cx="159722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Recognize the arrow with </a:t>
              </a:r>
              <a:r>
                <a:rPr lang="en-US" altLang="zh-CN" dirty="0" err="1"/>
                <a:t>OpenMV</a:t>
              </a:r>
              <a:r>
                <a:rPr lang="zh-CN" altLang="en-US" dirty="0"/>
                <a:t>⬆️➡️⬅️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AA22C2-C601-797A-B5D5-FE5C6D226A53}"/>
              </a:ext>
            </a:extLst>
          </p:cNvPr>
          <p:cNvGrpSpPr/>
          <p:nvPr/>
        </p:nvGrpSpPr>
        <p:grpSpPr>
          <a:xfrm>
            <a:off x="2525080" y="2146156"/>
            <a:ext cx="1323020" cy="845820"/>
            <a:chOff x="894400" y="2034540"/>
            <a:chExt cx="1323020" cy="84582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EFF79BF-D279-FA53-B04A-BABA9C65157A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F17B739-9E20-C917-900E-4425600797B9}"/>
                </a:ext>
              </a:extLst>
            </p:cNvPr>
            <p:cNvSpPr txBox="1"/>
            <p:nvPr/>
          </p:nvSpPr>
          <p:spPr>
            <a:xfrm>
              <a:off x="894400" y="2153073"/>
              <a:ext cx="132302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Travel to</a:t>
              </a:r>
              <a:r>
                <a:rPr lang="zh-CN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the</a:t>
              </a:r>
              <a:r>
                <a:rPr lang="zh-CN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release point</a:t>
              </a:r>
            </a:p>
            <a:p>
              <a:pPr algn="ctr"/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9A6A21-6043-4730-04E1-0F152FC4144D}"/>
              </a:ext>
            </a:extLst>
          </p:cNvPr>
          <p:cNvGrpSpPr/>
          <p:nvPr/>
        </p:nvGrpSpPr>
        <p:grpSpPr>
          <a:xfrm>
            <a:off x="4452942" y="2146155"/>
            <a:ext cx="1424940" cy="845820"/>
            <a:chOff x="828680" y="2034540"/>
            <a:chExt cx="1424940" cy="84582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439CD8D-259F-ACBC-3576-1A45C13F2A57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B3069B6-1E2D-6096-DB5E-BBA58EF5EDBD}"/>
                </a:ext>
              </a:extLst>
            </p:cNvPr>
            <p:cNvSpPr txBox="1"/>
            <p:nvPr/>
          </p:nvSpPr>
          <p:spPr>
            <a:xfrm>
              <a:off x="828680" y="2116598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Travel to</a:t>
              </a:r>
              <a:r>
                <a:rPr lang="zh-CN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the</a:t>
              </a:r>
              <a:r>
                <a:rPr lang="zh-CN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communication area </a:t>
              </a:r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93C7DD4-B0A6-1DB8-8BED-DD033F09652B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1866900" y="2569066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455B7D-E279-9000-8662-D7E81B455BFE}"/>
              </a:ext>
            </a:extLst>
          </p:cNvPr>
          <p:cNvCxnSpPr/>
          <p:nvPr/>
        </p:nvCxnSpPr>
        <p:spPr>
          <a:xfrm flipV="1">
            <a:off x="3848100" y="2553457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00B28D-1E6D-CC49-D42A-8D491C78F804}"/>
              </a:ext>
            </a:extLst>
          </p:cNvPr>
          <p:cNvCxnSpPr/>
          <p:nvPr/>
        </p:nvCxnSpPr>
        <p:spPr>
          <a:xfrm flipV="1">
            <a:off x="5841682" y="2550773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64849B4-7E2F-F401-02E0-7BE88E7A7E43}"/>
              </a:ext>
            </a:extLst>
          </p:cNvPr>
          <p:cNvCxnSpPr>
            <a:cxnSpLocks/>
          </p:cNvCxnSpPr>
          <p:nvPr/>
        </p:nvCxnSpPr>
        <p:spPr>
          <a:xfrm flipV="1">
            <a:off x="4122420" y="1534683"/>
            <a:ext cx="0" cy="101609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4A38192-A9FC-F32B-3958-ACD0CB467653}"/>
              </a:ext>
            </a:extLst>
          </p:cNvPr>
          <p:cNvSpPr txBox="1"/>
          <p:nvPr/>
        </p:nvSpPr>
        <p:spPr>
          <a:xfrm>
            <a:off x="3117297" y="1040898"/>
            <a:ext cx="20102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Throw the table tennis ball into the basket</a:t>
            </a:r>
            <a:r>
              <a:rPr lang="zh-CN" altLang="en-US" dirty="0"/>
              <a:t>🗑️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B365907-F9E7-4474-8F62-7A664E35C290}"/>
              </a:ext>
            </a:extLst>
          </p:cNvPr>
          <p:cNvGrpSpPr/>
          <p:nvPr/>
        </p:nvGrpSpPr>
        <p:grpSpPr>
          <a:xfrm>
            <a:off x="6466992" y="2127863"/>
            <a:ext cx="1424940" cy="845820"/>
            <a:chOff x="843440" y="2034540"/>
            <a:chExt cx="1424940" cy="84582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88F9C196-31E3-53B4-1B2E-C4F52ECCFC51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043F455-92D3-D573-A5E5-71B8394EE990}"/>
                </a:ext>
              </a:extLst>
            </p:cNvPr>
            <p:cNvSpPr txBox="1"/>
            <p:nvPr/>
          </p:nvSpPr>
          <p:spPr>
            <a:xfrm>
              <a:off x="843440" y="2134890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Message with the</a:t>
              </a:r>
              <a:r>
                <a:rPr lang="zh-CN" altLang="en-US" dirty="0"/>
                <a:t> </a:t>
              </a:r>
              <a:r>
                <a:rPr lang="en-US" altLang="zh-CN" dirty="0"/>
                <a:t>laptop</a:t>
              </a:r>
            </a:p>
            <a:p>
              <a:pPr algn="ctr"/>
              <a:r>
                <a:rPr lang="zh-CN" altLang="en-US" dirty="0"/>
                <a:t>💻</a:t>
              </a:r>
            </a:p>
          </p:txBody>
        </p: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6E92C94-8BC2-3261-B3E7-37A75F340722}"/>
              </a:ext>
            </a:extLst>
          </p:cNvPr>
          <p:cNvCxnSpPr>
            <a:cxnSpLocks/>
          </p:cNvCxnSpPr>
          <p:nvPr/>
        </p:nvCxnSpPr>
        <p:spPr>
          <a:xfrm>
            <a:off x="7859062" y="2549408"/>
            <a:ext cx="41435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3EF2642-4807-D878-A5A5-15494083151B}"/>
              </a:ext>
            </a:extLst>
          </p:cNvPr>
          <p:cNvSpPr txBox="1"/>
          <p:nvPr/>
        </p:nvSpPr>
        <p:spPr>
          <a:xfrm>
            <a:off x="8166139" y="2400529"/>
            <a:ext cx="8679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🛑</a:t>
            </a:r>
            <a:r>
              <a:rPr lang="en-US" altLang="zh-CN" dirty="0"/>
              <a:t>Stop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086A893-C64A-8CFD-3A4B-26B8E8B3B7F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282680" y="2991975"/>
            <a:ext cx="897492" cy="11106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01DEA66-67A9-4660-0D24-7F47C363D15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186590" y="2991976"/>
            <a:ext cx="928927" cy="11106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4A2E9D6-F3F3-C957-9F08-7A264CEDA163}"/>
              </a:ext>
            </a:extLst>
          </p:cNvPr>
          <p:cNvSpPr txBox="1"/>
          <p:nvPr/>
        </p:nvSpPr>
        <p:spPr>
          <a:xfrm>
            <a:off x="2758443" y="4102602"/>
            <a:ext cx="283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/>
              <a:t>with cobbled road</a:t>
            </a:r>
            <a:r>
              <a:rPr lang="zh-CN" altLang="en-US" sz="1800" b="1" dirty="0"/>
              <a:t>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6A8744-75C9-89B7-8F46-D21F729CC54E}"/>
              </a:ext>
            </a:extLst>
          </p:cNvPr>
          <p:cNvSpPr txBox="1"/>
          <p:nvPr/>
        </p:nvSpPr>
        <p:spPr>
          <a:xfrm>
            <a:off x="8052" y="714003"/>
            <a:ext cx="3026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Problems in Traveling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C9298A7-57FD-4B30-A5D1-C4224C292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9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i="1" dirty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Patio 2</a:t>
            </a:r>
            <a:endParaRPr lang="zh-CN" altLang="en-US" sz="2000" b="1" i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24072F-956E-139F-E2F2-A66877710893}"/>
              </a:ext>
            </a:extLst>
          </p:cNvPr>
          <p:cNvSpPr txBox="1"/>
          <p:nvPr/>
        </p:nvSpPr>
        <p:spPr>
          <a:xfrm>
            <a:off x="90487" y="921884"/>
            <a:ext cx="3026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go forward?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E18E1E-AD2A-BE55-E822-A3C9A86C46F5}"/>
              </a:ext>
            </a:extLst>
          </p:cNvPr>
          <p:cNvSpPr txBox="1"/>
          <p:nvPr/>
        </p:nvSpPr>
        <p:spPr>
          <a:xfrm>
            <a:off x="468897" y="2513944"/>
            <a:ext cx="2312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forward with the assist of gyroscope and accelerometer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</a:t>
            </a:r>
          </a:p>
        </p:txBody>
      </p:sp>
      <p:pic>
        <p:nvPicPr>
          <p:cNvPr id="6" name="图片 5" descr="躺在地上&#10;&#10;低可信度描述已自动生成">
            <a:extLst>
              <a:ext uri="{FF2B5EF4-FFF2-40B4-BE49-F238E27FC236}">
                <a16:creationId xmlns:a16="http://schemas.microsoft.com/office/drawing/2014/main" id="{34456314-FE23-D3AA-6B9D-92E423364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"/>
          <a:stretch/>
        </p:blipFill>
        <p:spPr>
          <a:xfrm>
            <a:off x="3688080" y="1481960"/>
            <a:ext cx="4732230" cy="2987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3DEB4A1-30D6-BB7F-542D-ED04F8879BAA}"/>
              </a:ext>
            </a:extLst>
          </p:cNvPr>
          <p:cNvCxnSpPr>
            <a:cxnSpLocks/>
          </p:cNvCxnSpPr>
          <p:nvPr/>
        </p:nvCxnSpPr>
        <p:spPr>
          <a:xfrm flipV="1">
            <a:off x="5951220" y="2773680"/>
            <a:ext cx="1036320" cy="16117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8BFEDA4-27C3-2001-2AA0-B55F0C88C5AA}"/>
              </a:ext>
            </a:extLst>
          </p:cNvPr>
          <p:cNvCxnSpPr>
            <a:cxnSpLocks/>
          </p:cNvCxnSpPr>
          <p:nvPr/>
        </p:nvCxnSpPr>
        <p:spPr>
          <a:xfrm>
            <a:off x="1552576" y="1322070"/>
            <a:ext cx="0" cy="1069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8BAEF97-4C18-4659-BA9C-EBDA71D92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66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Patio 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F354FD-0314-1E83-A12F-5573ECD0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6" y="2141069"/>
            <a:ext cx="4481826" cy="5213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8B4D7A-A844-F563-60F1-B5DEA3024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915" y="637029"/>
            <a:ext cx="543056" cy="21027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191116-1AA8-CB5B-A6C3-4A6509A8C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35330">
            <a:off x="1992646" y="2983943"/>
            <a:ext cx="543056" cy="210271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93B589D-2915-4EBF-C88A-356FAD6A7B51}"/>
              </a:ext>
            </a:extLst>
          </p:cNvPr>
          <p:cNvCxnSpPr>
            <a:cxnSpLocks/>
          </p:cNvCxnSpPr>
          <p:nvPr/>
        </p:nvCxnSpPr>
        <p:spPr>
          <a:xfrm flipV="1">
            <a:off x="2396085" y="2983943"/>
            <a:ext cx="0" cy="15690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940E18D2-7D5A-100C-91B7-EA60588C6AE9}"/>
              </a:ext>
            </a:extLst>
          </p:cNvPr>
          <p:cNvSpPr/>
          <p:nvPr/>
        </p:nvSpPr>
        <p:spPr>
          <a:xfrm>
            <a:off x="2066035" y="3048871"/>
            <a:ext cx="86565" cy="131546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432AE6D-D281-9D8C-5FBA-6CB2E30B14A9}"/>
              </a:ext>
            </a:extLst>
          </p:cNvPr>
          <p:cNvCxnSpPr>
            <a:cxnSpLocks/>
          </p:cNvCxnSpPr>
          <p:nvPr/>
        </p:nvCxnSpPr>
        <p:spPr>
          <a:xfrm flipH="1" flipV="1">
            <a:off x="2249002" y="4021455"/>
            <a:ext cx="147082" cy="54361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A7D24F0-C67D-3CEB-0233-907E2CEF5ABD}"/>
              </a:ext>
            </a:extLst>
          </p:cNvPr>
          <p:cNvSpPr txBox="1"/>
          <p:nvPr/>
        </p:nvSpPr>
        <p:spPr>
          <a:xfrm>
            <a:off x="2264174" y="2758616"/>
            <a:ext cx="36443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25BB585-BECE-053D-A7E4-54D6A3AAC2E3}"/>
              </a:ext>
            </a:extLst>
          </p:cNvPr>
          <p:cNvSpPr txBox="1"/>
          <p:nvPr/>
        </p:nvSpPr>
        <p:spPr>
          <a:xfrm>
            <a:off x="1667856" y="2843078"/>
            <a:ext cx="5430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yaw1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B4A2AEA-025D-5B8D-9351-2AA7FFAFC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4670" flipH="1">
            <a:off x="6296223" y="2983942"/>
            <a:ext cx="543056" cy="2102714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F499237-20CA-25F5-189F-CCE51A936540}"/>
              </a:ext>
            </a:extLst>
          </p:cNvPr>
          <p:cNvCxnSpPr>
            <a:cxnSpLocks/>
          </p:cNvCxnSpPr>
          <p:nvPr/>
        </p:nvCxnSpPr>
        <p:spPr>
          <a:xfrm flipH="1" flipV="1">
            <a:off x="6433694" y="3009829"/>
            <a:ext cx="0" cy="15690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8914C648-9E97-FEE1-13C8-FA9838B22AFE}"/>
              </a:ext>
            </a:extLst>
          </p:cNvPr>
          <p:cNvSpPr/>
          <p:nvPr/>
        </p:nvSpPr>
        <p:spPr>
          <a:xfrm flipH="1">
            <a:off x="6657015" y="3036688"/>
            <a:ext cx="119744" cy="12647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F53D003-6521-6A5B-5A48-5CCB9B6BA233}"/>
              </a:ext>
            </a:extLst>
          </p:cNvPr>
          <p:cNvCxnSpPr>
            <a:cxnSpLocks/>
          </p:cNvCxnSpPr>
          <p:nvPr/>
        </p:nvCxnSpPr>
        <p:spPr>
          <a:xfrm flipV="1">
            <a:off x="6433694" y="4035299"/>
            <a:ext cx="147082" cy="54361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F27B4CC-CF16-4C76-08D9-A367A3FCFC17}"/>
              </a:ext>
            </a:extLst>
          </p:cNvPr>
          <p:cNvSpPr txBox="1"/>
          <p:nvPr/>
        </p:nvSpPr>
        <p:spPr>
          <a:xfrm>
            <a:off x="6292580" y="2803031"/>
            <a:ext cx="36443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1D913F-85A4-C245-B180-C11E5496BE99}"/>
              </a:ext>
            </a:extLst>
          </p:cNvPr>
          <p:cNvSpPr txBox="1"/>
          <p:nvPr/>
        </p:nvSpPr>
        <p:spPr>
          <a:xfrm>
            <a:off x="6641032" y="2866319"/>
            <a:ext cx="5430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yaw1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7FD034A-BDDD-A255-FBAC-6EE6CFBAD568}"/>
              </a:ext>
            </a:extLst>
          </p:cNvPr>
          <p:cNvSpPr txBox="1"/>
          <p:nvPr/>
        </p:nvSpPr>
        <p:spPr>
          <a:xfrm>
            <a:off x="311262" y="4371168"/>
            <a:ext cx="19529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faster</a:t>
            </a:r>
          </a:p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(Add Coeff to the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Pwmout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79E3982-C1E4-77D2-3A03-76D39B9B44D5}"/>
              </a:ext>
            </a:extLst>
          </p:cNvPr>
          <p:cNvSpPr txBox="1"/>
          <p:nvPr/>
        </p:nvSpPr>
        <p:spPr>
          <a:xfrm>
            <a:off x="6851712" y="4370365"/>
            <a:ext cx="179299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faster </a:t>
            </a:r>
          </a:p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(Add Coeff to the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Pwmout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213168E-DDDD-99A3-A6B4-D1BAE1FDF30C}"/>
              </a:ext>
            </a:extLst>
          </p:cNvPr>
          <p:cNvSpPr txBox="1"/>
          <p:nvPr/>
        </p:nvSpPr>
        <p:spPr>
          <a:xfrm>
            <a:off x="3513194" y="4370364"/>
            <a:ext cx="188508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slower</a:t>
            </a:r>
          </a:p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(Minus Coeff to the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Pwmout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92168E8-25CB-9CE1-3164-231D25F57A95}"/>
              </a:ext>
            </a:extLst>
          </p:cNvPr>
          <p:cNvCxnSpPr/>
          <p:nvPr/>
        </p:nvCxnSpPr>
        <p:spPr>
          <a:xfrm flipV="1">
            <a:off x="2816248" y="4553031"/>
            <a:ext cx="803456" cy="1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83D899A-4FD7-37F7-CC47-51F6A1707C35}"/>
              </a:ext>
            </a:extLst>
          </p:cNvPr>
          <p:cNvCxnSpPr>
            <a:cxnSpLocks/>
          </p:cNvCxnSpPr>
          <p:nvPr/>
        </p:nvCxnSpPr>
        <p:spPr>
          <a:xfrm flipH="1" flipV="1">
            <a:off x="5252824" y="4540989"/>
            <a:ext cx="803456" cy="1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B9C1C135-7F2A-4640-3BE1-758A803B5973}"/>
              </a:ext>
            </a:extLst>
          </p:cNvPr>
          <p:cNvSpPr txBox="1"/>
          <p:nvPr/>
        </p:nvSpPr>
        <p:spPr>
          <a:xfrm>
            <a:off x="745106" y="897401"/>
            <a:ext cx="496784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The orientation coordinate value</a:t>
            </a:r>
          </a:p>
          <a:p>
            <a:endParaRPr lang="en-US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yaw1: The real-time orientation coordinates</a:t>
            </a:r>
          </a:p>
          <a:p>
            <a:endParaRPr lang="en-US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Coeff: The speed difference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BCE70C0-4DC2-5C4E-70F7-EB4EA8A6D667}"/>
              </a:ext>
            </a:extLst>
          </p:cNvPr>
          <p:cNvSpPr txBox="1"/>
          <p:nvPr/>
        </p:nvSpPr>
        <p:spPr>
          <a:xfrm>
            <a:off x="7184087" y="1269584"/>
            <a:ext cx="1872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 still to obtain the orientation coordinate a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5343C2A-038E-496F-1342-2DB481459650}"/>
              </a:ext>
            </a:extLst>
          </p:cNvPr>
          <p:cNvSpPr txBox="1"/>
          <p:nvPr/>
        </p:nvSpPr>
        <p:spPr>
          <a:xfrm>
            <a:off x="3695268" y="3365521"/>
            <a:ext cx="1872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Adjusting the direction while moving forward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3AFD4D8-C74B-40E2-89FF-F7602A697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/>
      <p:bldP spid="29" grpId="0"/>
      <p:bldP spid="32" grpId="0" animBg="1"/>
      <p:bldP spid="34" grpId="0"/>
      <p:bldP spid="35" grpId="0"/>
      <p:bldP spid="42" grpId="0"/>
      <p:bldP spid="45" grpId="0"/>
      <p:bldP spid="46" grpId="0"/>
      <p:bldP spid="56" grpId="0"/>
      <p:bldP spid="5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Patio 2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8FEC44-F649-19BC-6FE1-F49049C0EA46}"/>
              </a:ext>
            </a:extLst>
          </p:cNvPr>
          <p:cNvSpPr txBox="1"/>
          <p:nvPr/>
        </p:nvSpPr>
        <p:spPr>
          <a:xfrm>
            <a:off x="756972" y="615988"/>
            <a:ext cx="3300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Walking on the cobbled road</a:t>
            </a:r>
            <a:r>
              <a:rPr lang="zh-CN" altLang="en-US" sz="1600" b="1" dirty="0"/>
              <a:t>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299A92-404B-4E4F-5BA8-FA0E528B8805}"/>
              </a:ext>
            </a:extLst>
          </p:cNvPr>
          <p:cNvSpPr txBox="1"/>
          <p:nvPr/>
        </p:nvSpPr>
        <p:spPr>
          <a:xfrm>
            <a:off x="5334002" y="415933"/>
            <a:ext cx="2312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Just go forward with the assist of gyroscope and accelerometer</a:t>
            </a:r>
            <a:r>
              <a:rPr lang="zh-CN" altLang="en-US" sz="1400" dirty="0"/>
              <a:t>🚗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2E10E53-C9A8-0139-E631-BFB47BDB6E17}"/>
              </a:ext>
            </a:extLst>
          </p:cNvPr>
          <p:cNvCxnSpPr>
            <a:cxnSpLocks/>
          </p:cNvCxnSpPr>
          <p:nvPr/>
        </p:nvCxnSpPr>
        <p:spPr>
          <a:xfrm>
            <a:off x="4152902" y="825674"/>
            <a:ext cx="11811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片包含 石头, 砖, 鸟, 雪&#10;&#10;描述已自动生成">
            <a:extLst>
              <a:ext uri="{FF2B5EF4-FFF2-40B4-BE49-F238E27FC236}">
                <a16:creationId xmlns:a16="http://schemas.microsoft.com/office/drawing/2014/main" id="{00A26AB8-8E11-6895-A76D-ED8A1977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63" y="1153058"/>
            <a:ext cx="2299971" cy="15784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03D685-3FEA-F755-2605-0976B739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2" y="1149388"/>
            <a:ext cx="2152279" cy="1582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D857FD-0F5C-E5F0-C6AC-815AF376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743" y="2571748"/>
            <a:ext cx="2569854" cy="24504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D759FB-7A61-B301-62A3-D5552CBE5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307" y="2571749"/>
            <a:ext cx="2569853" cy="2450432"/>
          </a:xfrm>
          <a:prstGeom prst="rect">
            <a:avLst/>
          </a:prstGeom>
        </p:spPr>
      </p:pic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64BF0A1A-DF82-8D7A-AEB3-05908B782E3B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02918" y="4127913"/>
            <a:ext cx="846766" cy="317922"/>
          </a:xfrm>
          <a:prstGeom prst="bentConnector3">
            <a:avLst>
              <a:gd name="adj1" fmla="val 39630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F1CEFD92-3FD2-4A4B-ADA2-464DE8E9E3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64653" y="3446057"/>
            <a:ext cx="1454151" cy="351223"/>
          </a:xfrm>
          <a:prstGeom prst="bentConnector3">
            <a:avLst>
              <a:gd name="adj1" fmla="val 66658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DF973F5-1EAE-A3E7-F35A-6C2F2885BE55}"/>
              </a:ext>
            </a:extLst>
          </p:cNvPr>
          <p:cNvCxnSpPr/>
          <p:nvPr/>
        </p:nvCxnSpPr>
        <p:spPr>
          <a:xfrm flipH="1">
            <a:off x="2407178" y="2894592"/>
            <a:ext cx="10893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2796CDDC-3BDF-A9CF-F4BB-6009E1C4933A}"/>
              </a:ext>
            </a:extLst>
          </p:cNvPr>
          <p:cNvCxnSpPr>
            <a:cxnSpLocks/>
          </p:cNvCxnSpPr>
          <p:nvPr/>
        </p:nvCxnSpPr>
        <p:spPr>
          <a:xfrm rot="5400000">
            <a:off x="1420062" y="3690891"/>
            <a:ext cx="1750078" cy="333094"/>
          </a:xfrm>
          <a:prstGeom prst="bentConnector3">
            <a:avLst>
              <a:gd name="adj1" fmla="val 63149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EE799A4-B3CD-9F0D-E73C-B99BC7384D6B}"/>
              </a:ext>
            </a:extLst>
          </p:cNvPr>
          <p:cNvCxnSpPr/>
          <p:nvPr/>
        </p:nvCxnSpPr>
        <p:spPr>
          <a:xfrm>
            <a:off x="2295101" y="2982399"/>
            <a:ext cx="166546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FC69BAA-C491-0D23-4B23-179FCA5533EA}"/>
              </a:ext>
            </a:extLst>
          </p:cNvPr>
          <p:cNvCxnSpPr/>
          <p:nvPr/>
        </p:nvCxnSpPr>
        <p:spPr>
          <a:xfrm>
            <a:off x="2128554" y="4653751"/>
            <a:ext cx="0" cy="105974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44956901-6A0D-20A6-BFD3-5F23C928212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52295" y="4127913"/>
            <a:ext cx="846766" cy="317922"/>
          </a:xfrm>
          <a:prstGeom prst="bentConnector3">
            <a:avLst>
              <a:gd name="adj1" fmla="val 39630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B061417E-21A9-9C7B-5A85-C28EB91F551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4030" y="3446057"/>
            <a:ext cx="1454151" cy="351223"/>
          </a:xfrm>
          <a:prstGeom prst="bentConnector3">
            <a:avLst>
              <a:gd name="adj1" fmla="val 66658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6D1B519-0140-E35A-7AAD-054C9237AC95}"/>
              </a:ext>
            </a:extLst>
          </p:cNvPr>
          <p:cNvCxnSpPr/>
          <p:nvPr/>
        </p:nvCxnSpPr>
        <p:spPr>
          <a:xfrm flipH="1">
            <a:off x="6156555" y="2894592"/>
            <a:ext cx="10893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39D1A16-46FD-16BC-06B4-50AB8B012110}"/>
              </a:ext>
            </a:extLst>
          </p:cNvPr>
          <p:cNvCxnSpPr/>
          <p:nvPr/>
        </p:nvCxnSpPr>
        <p:spPr>
          <a:xfrm>
            <a:off x="5976730" y="2941983"/>
            <a:ext cx="0" cy="171176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7C41EFE3-F6CE-7114-9602-16F646EA5537}"/>
              </a:ext>
            </a:extLst>
          </p:cNvPr>
          <p:cNvSpPr txBox="1"/>
          <p:nvPr/>
        </p:nvSpPr>
        <p:spPr>
          <a:xfrm>
            <a:off x="2603363" y="2941983"/>
            <a:ext cx="989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Initial route</a:t>
            </a:r>
            <a:endParaRPr lang="zh-CN" altLang="en-US" sz="1600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3097C7C-8261-C9D1-51FC-7FC2A86CAE88}"/>
              </a:ext>
            </a:extLst>
          </p:cNvPr>
          <p:cNvSpPr txBox="1"/>
          <p:nvPr/>
        </p:nvSpPr>
        <p:spPr>
          <a:xfrm>
            <a:off x="6301276" y="2982399"/>
            <a:ext cx="1266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Simplified route</a:t>
            </a:r>
            <a:endParaRPr lang="zh-CN" altLang="en-US" sz="1600" b="1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DE78BB8-0A9F-CA5B-0A79-C254C84CABAB}"/>
              </a:ext>
            </a:extLst>
          </p:cNvPr>
          <p:cNvCxnSpPr>
            <a:cxnSpLocks/>
          </p:cNvCxnSpPr>
          <p:nvPr/>
        </p:nvCxnSpPr>
        <p:spPr>
          <a:xfrm>
            <a:off x="4348048" y="3857438"/>
            <a:ext cx="67557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AB4171B5-4539-44AE-B8A8-5F8F62DCA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78B781-9608-4795-8DDC-804D08E0F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65" r="4797"/>
          <a:stretch/>
        </p:blipFill>
        <p:spPr>
          <a:xfrm>
            <a:off x="1394316" y="1336377"/>
            <a:ext cx="6240924" cy="33170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Top-Level Structure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88AF49-679F-460E-B971-F6DED5352A9D}"/>
              </a:ext>
            </a:extLst>
          </p:cNvPr>
          <p:cNvSpPr txBox="1"/>
          <p:nvPr/>
        </p:nvSpPr>
        <p:spPr>
          <a:xfrm>
            <a:off x="547226" y="780871"/>
            <a:ext cx="1927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System: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1FFED7-D0A4-4BAE-B48B-C4BE57AAA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12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0E9E24-4CC0-42A7-93E6-64E11F7E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A49A7F-9DAC-44D5-8317-839093F6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B12EFAD8-095F-4781-BC8F-F10B49CE8335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02FBBE3-860D-464C-9D36-318CF8691801}"/>
              </a:ext>
            </a:extLst>
          </p:cNvPr>
          <p:cNvSpPr/>
          <p:nvPr/>
        </p:nvSpPr>
        <p:spPr>
          <a:xfrm>
            <a:off x="1" y="1711062"/>
            <a:ext cx="9144000" cy="1887134"/>
          </a:xfrm>
          <a:prstGeom prst="rect">
            <a:avLst/>
          </a:prstGeom>
          <a:gradFill>
            <a:gsLst>
              <a:gs pos="0">
                <a:srgbClr val="185D69"/>
              </a:gs>
              <a:gs pos="71000">
                <a:srgbClr val="11434B"/>
              </a:gs>
            </a:gsLst>
            <a:lin ang="2700000" scaled="1"/>
          </a:gradFill>
          <a:ln>
            <a:noFill/>
          </a:ln>
          <a:effectLst>
            <a:outerShdw blurRad="381000" dist="508000" dir="5400000" sx="90000" sy="90000" algn="t" rotWithShape="0">
              <a:srgbClr val="185D6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思源黑体 CN Regular"/>
              <a:cs typeface="+mn-cs"/>
            </a:endParaRP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6CB51237-8B40-4F3F-8E16-060CE2AAC0FA}"/>
              </a:ext>
            </a:extLst>
          </p:cNvPr>
          <p:cNvGrpSpPr/>
          <p:nvPr/>
        </p:nvGrpSpPr>
        <p:grpSpPr>
          <a:xfrm>
            <a:off x="306884" y="1729757"/>
            <a:ext cx="4276986" cy="1179413"/>
            <a:chOff x="1396510" y="2163896"/>
            <a:chExt cx="5702647" cy="1572550"/>
          </a:xfrm>
        </p:grpSpPr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E50F5C27-E7CE-4C4F-9C0C-A678E0CC2547}"/>
                </a:ext>
              </a:extLst>
            </p:cNvPr>
            <p:cNvSpPr txBox="1"/>
            <p:nvPr/>
          </p:nvSpPr>
          <p:spPr>
            <a:xfrm>
              <a:off x="1697680" y="2163896"/>
              <a:ext cx="54014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000" b="1" i="1" dirty="0">
                  <a:solidFill>
                    <a:schemeClr val="bg1"/>
                  </a:solidFill>
                  <a:latin typeface="Montserrat" panose="00000500000000000000" pitchFamily="50" charset="0"/>
                  <a:cs typeface="Arial" panose="020B0604020202020204" pitchFamily="34" charset="0"/>
                </a:rPr>
                <a:t>Team organization</a:t>
              </a:r>
              <a:endParaRPr lang="id-ID" sz="3000" b="1" i="1" dirty="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0AC9CE33-F472-4171-928B-C6857B09D100}"/>
                </a:ext>
              </a:extLst>
            </p:cNvPr>
            <p:cNvSpPr txBox="1"/>
            <p:nvPr/>
          </p:nvSpPr>
          <p:spPr>
            <a:xfrm>
              <a:off x="1396510" y="2997782"/>
              <a:ext cx="4585015" cy="7386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000" b="1" i="1" dirty="0">
                  <a:solidFill>
                    <a:schemeClr val="bg1"/>
                  </a:solidFill>
                  <a:latin typeface="Montserrat" panose="00000500000000000000" pitchFamily="50" charset="0"/>
                  <a:cs typeface="Arial" panose="020B0604020202020204" pitchFamily="34" charset="0"/>
                </a:rPr>
                <a:t>&amp; time schedule</a:t>
              </a:r>
              <a:endParaRPr lang="id-ID" sz="3000" b="1" i="1" dirty="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Parallelogram 19">
            <a:extLst>
              <a:ext uri="{FF2B5EF4-FFF2-40B4-BE49-F238E27FC236}">
                <a16:creationId xmlns:a16="http://schemas.microsoft.com/office/drawing/2014/main" id="{E3586BB5-AAA4-485C-B678-870541382406}"/>
              </a:ext>
            </a:extLst>
          </p:cNvPr>
          <p:cNvSpPr/>
          <p:nvPr/>
        </p:nvSpPr>
        <p:spPr>
          <a:xfrm>
            <a:off x="3576904" y="1711062"/>
            <a:ext cx="1755289" cy="1887134"/>
          </a:xfrm>
          <a:prstGeom prst="parallelogram">
            <a:avLst>
              <a:gd name="adj" fmla="val 939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75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410FE9-AA31-498A-9B5B-AB84833C5730}"/>
              </a:ext>
            </a:extLst>
          </p:cNvPr>
          <p:cNvSpPr txBox="1"/>
          <p:nvPr/>
        </p:nvSpPr>
        <p:spPr>
          <a:xfrm>
            <a:off x="4888441" y="2124341"/>
            <a:ext cx="1755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Garamond" panose="02020404030301010803" pitchFamily="18" charset="0"/>
                <a:ea typeface="Microsoft YaHei" panose="020B0503020204020204" pitchFamily="34" charset="-122"/>
              </a:rPr>
              <a:t> </a:t>
            </a:r>
            <a:r>
              <a:rPr lang="en-US" altLang="zh-CN" sz="27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Part </a:t>
            </a:r>
            <a:r>
              <a:rPr lang="en-US" altLang="zh-CN" sz="2700" b="1" i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:</a:t>
            </a:r>
            <a:endParaRPr lang="zh-CN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51955A1F-A6AA-4DBC-9AFC-20023CA67D4A}"/>
              </a:ext>
            </a:extLst>
          </p:cNvPr>
          <p:cNvSpPr txBox="1"/>
          <p:nvPr/>
        </p:nvSpPr>
        <p:spPr>
          <a:xfrm>
            <a:off x="4572000" y="2651976"/>
            <a:ext cx="4689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Leo(Peng Yankai)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A7C5E226-3519-4C2A-99FA-DD5DC45B9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552" y="15872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Team-organization &amp; time schedule</a:t>
            </a:r>
          </a:p>
        </p:txBody>
      </p:sp>
    </p:spTree>
    <p:extLst>
      <p:ext uri="{BB962C8B-B14F-4D97-AF65-F5344CB8AC3E}">
        <p14:creationId xmlns:p14="http://schemas.microsoft.com/office/powerpoint/2010/main" val="3799530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C44BFE1-C802-4F08-AC8B-C253B29E302C}"/>
              </a:ext>
            </a:extLst>
          </p:cNvPr>
          <p:cNvSpPr/>
          <p:nvPr/>
        </p:nvSpPr>
        <p:spPr>
          <a:xfrm>
            <a:off x="5046" y="1177290"/>
            <a:ext cx="9144000" cy="1322070"/>
          </a:xfrm>
          <a:prstGeom prst="rect">
            <a:avLst/>
          </a:prstGeom>
          <a:solidFill>
            <a:srgbClr val="1F424D"/>
          </a:solidFill>
          <a:ln w="25400" cap="flat" cmpd="sng" algn="ctr">
            <a:solidFill>
              <a:srgbClr val="1F424D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+mj-lt"/>
              <a:ea typeface="思源黑体 CN Regular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70F1775-6EA1-472E-82B1-DCBBA31B24DE}"/>
              </a:ext>
            </a:extLst>
          </p:cNvPr>
          <p:cNvSpPr/>
          <p:nvPr/>
        </p:nvSpPr>
        <p:spPr>
          <a:xfrm>
            <a:off x="0" y="2499360"/>
            <a:ext cx="9144000" cy="1322070"/>
          </a:xfrm>
          <a:prstGeom prst="rect">
            <a:avLst/>
          </a:prstGeom>
          <a:solidFill>
            <a:srgbClr val="9BC9D7"/>
          </a:solidFill>
          <a:ln w="25400" cap="flat" cmpd="sng" algn="ctr">
            <a:solidFill>
              <a:srgbClr val="9BC9D7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Roboto"/>
              <a:ea typeface="思源黑体 CN Regular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339BC20-2083-40D7-A8D4-451041ADBDEA}"/>
              </a:ext>
            </a:extLst>
          </p:cNvPr>
          <p:cNvSpPr/>
          <p:nvPr/>
        </p:nvSpPr>
        <p:spPr>
          <a:xfrm>
            <a:off x="0" y="3821430"/>
            <a:ext cx="9144000" cy="1322070"/>
          </a:xfrm>
          <a:prstGeom prst="rect">
            <a:avLst/>
          </a:prstGeom>
          <a:solidFill>
            <a:srgbClr val="2E6272"/>
          </a:solidFill>
          <a:ln w="25400" cap="flat" cmpd="sng" algn="ctr">
            <a:solidFill>
              <a:srgbClr val="2E627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Roboto"/>
              <a:ea typeface="思源黑体 CN Regular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97B1913-4480-403B-9AA7-2E39CDEE847D}"/>
              </a:ext>
            </a:extLst>
          </p:cNvPr>
          <p:cNvSpPr/>
          <p:nvPr/>
        </p:nvSpPr>
        <p:spPr>
          <a:xfrm>
            <a:off x="737840" y="1879092"/>
            <a:ext cx="2108523" cy="343281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9BC9D7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Roboto"/>
              <a:ea typeface="思源黑体 CN Regular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DCC783F-C9D4-43D4-A17C-17FA0AFF2023}"/>
              </a:ext>
            </a:extLst>
          </p:cNvPr>
          <p:cNvSpPr txBox="1"/>
          <p:nvPr/>
        </p:nvSpPr>
        <p:spPr>
          <a:xfrm>
            <a:off x="3041766" y="1906547"/>
            <a:ext cx="309251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srgbClr val="9BC9D7"/>
                </a:solidFill>
                <a:latin typeface="Times New Roman" panose="02020603050405020304" pitchFamily="18" charset="0"/>
                <a:ea typeface="思源黑体 CN Regular"/>
                <a:cs typeface="Times New Roman" panose="02020603050405020304" pitchFamily="18" charset="0"/>
              </a:rPr>
              <a:t>“8”</a:t>
            </a:r>
            <a:r>
              <a:rPr lang="en-US" altLang="zh-CN" sz="1400" dirty="0">
                <a:solidFill>
                  <a:srgbClr val="9BC9D7"/>
                </a:solidFill>
                <a:latin typeface="Times New Roman" panose="02020603050405020304" pitchFamily="18" charset="0"/>
                <a:ea typeface="思源黑体 CN Regular"/>
                <a:cs typeface="Times New Roman" panose="02020603050405020304" pitchFamily="18" charset="0"/>
              </a:rPr>
              <a:t> meetings within </a:t>
            </a:r>
            <a:r>
              <a:rPr lang="en-US" altLang="zh-CN" sz="1400" dirty="0">
                <a:solidFill>
                  <a:srgbClr val="9BC9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group </a:t>
            </a:r>
            <a:endParaRPr lang="zh-CN" altLang="en-US" sz="1400" dirty="0">
              <a:solidFill>
                <a:srgbClr val="9BC9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0000147-8118-4713-BDA6-7A0D31AA93AE}"/>
              </a:ext>
            </a:extLst>
          </p:cNvPr>
          <p:cNvSpPr/>
          <p:nvPr/>
        </p:nvSpPr>
        <p:spPr>
          <a:xfrm>
            <a:off x="2964402" y="1882883"/>
            <a:ext cx="3114064" cy="343281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9BC9D7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Roboto"/>
              <a:ea typeface="思源黑体 CN Regular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BA4A213-2132-4349-A036-62C0B3426316}"/>
              </a:ext>
            </a:extLst>
          </p:cNvPr>
          <p:cNvSpPr txBox="1"/>
          <p:nvPr/>
        </p:nvSpPr>
        <p:spPr>
          <a:xfrm>
            <a:off x="827354" y="3219992"/>
            <a:ext cx="239039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1F42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Situation-based task allocation</a:t>
            </a:r>
            <a:endParaRPr lang="zh-CN" altLang="en-US" sz="1400" dirty="0">
              <a:solidFill>
                <a:srgbClr val="1F424D"/>
              </a:solidFill>
              <a:latin typeface="Times New Roman" panose="02020603050405020304" pitchFamily="18" charset="0"/>
              <a:ea typeface="思源黑体 CN Regular"/>
              <a:cs typeface="Times New Roman" panose="02020603050405020304" pitchFamily="18" charset="0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FFEA5E2B-A161-4C99-8205-E7B6BF6AAB7E}"/>
              </a:ext>
            </a:extLst>
          </p:cNvPr>
          <p:cNvSpPr/>
          <p:nvPr/>
        </p:nvSpPr>
        <p:spPr>
          <a:xfrm>
            <a:off x="737840" y="3203174"/>
            <a:ext cx="2474529" cy="343281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1F424D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rgbClr val="1F424D"/>
              </a:solidFill>
              <a:latin typeface="Roboto"/>
              <a:ea typeface="思源黑体 CN Regular"/>
            </a:endParaRPr>
          </a:p>
        </p:txBody>
      </p:sp>
      <p:pic>
        <p:nvPicPr>
          <p:cNvPr id="21" name="图片 5">
            <a:extLst>
              <a:ext uri="{FF2B5EF4-FFF2-40B4-BE49-F238E27FC236}">
                <a16:creationId xmlns:a16="http://schemas.microsoft.com/office/drawing/2014/main" id="{4D20EA23-82AC-4783-B05F-CB986313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A30185-FA07-4C04-A1AD-665828239696}"/>
              </a:ext>
            </a:extLst>
          </p:cNvPr>
          <p:cNvSpPr txBox="1"/>
          <p:nvPr/>
        </p:nvSpPr>
        <p:spPr>
          <a:xfrm>
            <a:off x="1773580" y="158720"/>
            <a:ext cx="4260012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Team organization and time schedule</a:t>
            </a:r>
            <a:endParaRPr lang="zh-CN" altLang="en-US" dirty="0"/>
          </a:p>
        </p:txBody>
      </p:sp>
      <p:cxnSp>
        <p:nvCxnSpPr>
          <p:cNvPr id="23" name="直接连接符 27">
            <a:extLst>
              <a:ext uri="{FF2B5EF4-FFF2-40B4-BE49-F238E27FC236}">
                <a16:creationId xmlns:a16="http://schemas.microsoft.com/office/drawing/2014/main" id="{231FC80D-1670-4DF4-B68B-DACFF12F9A4B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C34DC8B5-2371-47E3-A5C6-DC9751527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D32134C-1DD7-4428-91E8-7C8AC58F5DDA}"/>
              </a:ext>
            </a:extLst>
          </p:cNvPr>
          <p:cNvSpPr txBox="1"/>
          <p:nvPr/>
        </p:nvSpPr>
        <p:spPr>
          <a:xfrm>
            <a:off x="702709" y="1376660"/>
            <a:ext cx="6625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Organizes team meetings to monitor team progress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6558555-F9C6-4D94-BA00-2988C9EFCA7A}"/>
              </a:ext>
            </a:extLst>
          </p:cNvPr>
          <p:cNvSpPr txBox="1"/>
          <p:nvPr/>
        </p:nvSpPr>
        <p:spPr>
          <a:xfrm>
            <a:off x="708112" y="2698730"/>
            <a:ext cx="609704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just"/>
            <a:r>
              <a:rPr lang="en-US" altLang="zh-CN" sz="2400" dirty="0">
                <a:solidFill>
                  <a:srgbClr val="1F42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planning team members' tasks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DE0D155-6B31-4E82-8F68-B223D2F2BC1B}"/>
              </a:ext>
            </a:extLst>
          </p:cNvPr>
          <p:cNvSpPr txBox="1"/>
          <p:nvPr/>
        </p:nvSpPr>
        <p:spPr>
          <a:xfrm>
            <a:off x="702709" y="4028629"/>
            <a:ext cx="734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a good working atmosphere in the team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F5DDA0E-2E29-40CC-B87E-E1ECDFFC9FC8}"/>
              </a:ext>
            </a:extLst>
          </p:cNvPr>
          <p:cNvSpPr txBox="1"/>
          <p:nvPr/>
        </p:nvSpPr>
        <p:spPr>
          <a:xfrm>
            <a:off x="898633" y="1897922"/>
            <a:ext cx="1786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srgbClr val="9BC9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“8”</a:t>
            </a:r>
            <a:r>
              <a:rPr lang="zh-CN" altLang="en-US" sz="1400" dirty="0">
                <a:solidFill>
                  <a:srgbClr val="9BC9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plenary meetings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E84EF95-0428-42F7-9A29-3620F561F847}"/>
              </a:ext>
            </a:extLst>
          </p:cNvPr>
          <p:cNvSpPr/>
          <p:nvPr/>
        </p:nvSpPr>
        <p:spPr>
          <a:xfrm>
            <a:off x="6196505" y="1879092"/>
            <a:ext cx="2650551" cy="343281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9BC9D7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Roboto"/>
              <a:ea typeface="思源黑体 CN Regular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66B643-C882-4D11-AFD1-A1A48C92B869}"/>
              </a:ext>
            </a:extLst>
          </p:cNvPr>
          <p:cNvSpPr txBox="1"/>
          <p:nvPr/>
        </p:nvSpPr>
        <p:spPr>
          <a:xfrm>
            <a:off x="6196505" y="1891635"/>
            <a:ext cx="273344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srgbClr val="9BC9D7"/>
                </a:solidFill>
                <a:latin typeface="Times New Roman" panose="02020603050405020304" pitchFamily="18" charset="0"/>
                <a:ea typeface="思源黑体 CN Regular"/>
                <a:cs typeface="Times New Roman" panose="02020603050405020304" pitchFamily="18" charset="0"/>
              </a:rPr>
              <a:t>“6”</a:t>
            </a:r>
            <a:r>
              <a:rPr lang="en-US" altLang="zh-CN" sz="1400" dirty="0">
                <a:solidFill>
                  <a:srgbClr val="9BC9D7"/>
                </a:solidFill>
                <a:latin typeface="Times New Roman" panose="02020603050405020304" pitchFamily="18" charset="0"/>
                <a:ea typeface="思源黑体 CN Regular"/>
                <a:cs typeface="Times New Roman" panose="02020603050405020304" pitchFamily="18" charset="0"/>
              </a:rPr>
              <a:t> meetings within </a:t>
            </a:r>
            <a:r>
              <a:rPr lang="en-US" altLang="zh-CN" sz="1400" dirty="0">
                <a:solidFill>
                  <a:srgbClr val="9BC9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clerical group </a:t>
            </a:r>
            <a:endParaRPr lang="zh-CN" altLang="en-US" sz="1400" dirty="0">
              <a:solidFill>
                <a:srgbClr val="9BC9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308477F0-E78A-4584-89AB-D4A9C9AB1A28}"/>
              </a:ext>
            </a:extLst>
          </p:cNvPr>
          <p:cNvSpPr/>
          <p:nvPr/>
        </p:nvSpPr>
        <p:spPr>
          <a:xfrm>
            <a:off x="737840" y="4514159"/>
            <a:ext cx="1341526" cy="34200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9BC9D7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7DBA741-F431-43EE-9E86-2A99AB4A8F79}"/>
              </a:ext>
            </a:extLst>
          </p:cNvPr>
          <p:cNvSpPr txBox="1"/>
          <p:nvPr/>
        </p:nvSpPr>
        <p:spPr>
          <a:xfrm>
            <a:off x="898633" y="4514159"/>
            <a:ext cx="97174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rgbClr val="9BC9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Supportive</a:t>
            </a:r>
            <a:endParaRPr lang="zh-CN" altLang="en-US" sz="1400" dirty="0">
              <a:solidFill>
                <a:srgbClr val="9BC9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774B6D5-C709-4365-B728-85D90BD8CAE2}"/>
              </a:ext>
            </a:extLst>
          </p:cNvPr>
          <p:cNvSpPr/>
          <p:nvPr/>
        </p:nvSpPr>
        <p:spPr>
          <a:xfrm>
            <a:off x="2311203" y="4506147"/>
            <a:ext cx="1341526" cy="34200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9BC9D7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9BC9D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Tolerant</a:t>
            </a:r>
            <a:r>
              <a:rPr lang="en-US" altLang="zh-CN" sz="1600" dirty="0">
                <a:solidFill>
                  <a:srgbClr val="9BC9D7"/>
                </a:solidFill>
                <a:latin typeface="Roboto"/>
                <a:ea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rgbClr val="9BC9D7"/>
              </a:solidFill>
              <a:latin typeface="Roboto"/>
              <a:ea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3A218287-09C9-4A4B-94BB-405C22EBC262}"/>
              </a:ext>
            </a:extLst>
          </p:cNvPr>
          <p:cNvSpPr/>
          <p:nvPr/>
        </p:nvSpPr>
        <p:spPr>
          <a:xfrm>
            <a:off x="3878819" y="4521052"/>
            <a:ext cx="1458209" cy="34200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9BC9D7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9BC9D7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Encouraging</a:t>
            </a:r>
            <a:r>
              <a:rPr lang="en-US" altLang="zh-CN" sz="1600" dirty="0">
                <a:solidFill>
                  <a:srgbClr val="9BC9D7"/>
                </a:solidFill>
                <a:latin typeface="Roboto"/>
                <a:ea typeface="微软雅黑" panose="020B0503020204020204" pitchFamily="34" charset="-122"/>
              </a:rPr>
              <a:t> </a:t>
            </a:r>
            <a:endParaRPr lang="zh-CN" altLang="en-US" sz="1600" dirty="0">
              <a:solidFill>
                <a:srgbClr val="9BC9D7"/>
              </a:solidFill>
              <a:latin typeface="Roboto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170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FE51CBD-D1B5-493C-88D3-2F156D19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99" y="4020683"/>
            <a:ext cx="1032494" cy="1118116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C868771-8D6E-43B6-B166-9FD43FE3702D}"/>
              </a:ext>
            </a:extLst>
          </p:cNvPr>
          <p:cNvSpPr/>
          <p:nvPr/>
        </p:nvSpPr>
        <p:spPr>
          <a:xfrm>
            <a:off x="198395" y="942424"/>
            <a:ext cx="4237271" cy="1673958"/>
          </a:xfrm>
          <a:prstGeom prst="roundRect">
            <a:avLst/>
          </a:prstGeom>
          <a:solidFill>
            <a:srgbClr val="1F42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ED6C9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100CA36-B686-47D4-ACFF-14AA343D0B95}"/>
              </a:ext>
            </a:extLst>
          </p:cNvPr>
          <p:cNvSpPr/>
          <p:nvPr/>
        </p:nvSpPr>
        <p:spPr>
          <a:xfrm>
            <a:off x="4514649" y="1454074"/>
            <a:ext cx="4474392" cy="1762778"/>
          </a:xfrm>
          <a:prstGeom prst="roundRect">
            <a:avLst/>
          </a:prstGeom>
          <a:solidFill>
            <a:srgbClr val="D7FAE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DF09E59-8551-4493-8559-19B267709F9D}"/>
              </a:ext>
            </a:extLst>
          </p:cNvPr>
          <p:cNvSpPr/>
          <p:nvPr/>
        </p:nvSpPr>
        <p:spPr>
          <a:xfrm>
            <a:off x="4279067" y="3537601"/>
            <a:ext cx="4195630" cy="1191120"/>
          </a:xfrm>
          <a:prstGeom prst="roundRect">
            <a:avLst/>
          </a:prstGeom>
          <a:solidFill>
            <a:srgbClr val="9BC9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B0862EC-ADB2-4F80-BE0A-76D8BCC87FA6}"/>
              </a:ext>
            </a:extLst>
          </p:cNvPr>
          <p:cNvSpPr/>
          <p:nvPr/>
        </p:nvSpPr>
        <p:spPr>
          <a:xfrm>
            <a:off x="80427" y="2894086"/>
            <a:ext cx="3949466" cy="1119222"/>
          </a:xfrm>
          <a:prstGeom prst="roundRect">
            <a:avLst/>
          </a:prstGeom>
          <a:solidFill>
            <a:srgbClr val="2E62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65" name="图片 5">
            <a:extLst>
              <a:ext uri="{FF2B5EF4-FFF2-40B4-BE49-F238E27FC236}">
                <a16:creationId xmlns:a16="http://schemas.microsoft.com/office/drawing/2014/main" id="{286081DE-7A3C-4688-BE7E-16ECFC54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ACD5B09-D4A1-432C-B6F3-A57D8061C779}"/>
              </a:ext>
            </a:extLst>
          </p:cNvPr>
          <p:cNvSpPr txBox="1"/>
          <p:nvPr/>
        </p:nvSpPr>
        <p:spPr>
          <a:xfrm>
            <a:off x="1773580" y="158720"/>
            <a:ext cx="4260012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Team organization and time schedule</a:t>
            </a:r>
            <a:endParaRPr lang="zh-CN" altLang="en-US" dirty="0"/>
          </a:p>
        </p:txBody>
      </p:sp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D7696659-8A57-45AE-96BF-3541E7C21196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4F914F7-9B79-442D-9609-1E8574B4F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767959"/>
              </p:ext>
            </p:extLst>
          </p:nvPr>
        </p:nvGraphicFramePr>
        <p:xfrm>
          <a:off x="313805" y="980765"/>
          <a:ext cx="4021078" cy="1590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1176">
                  <a:extLst>
                    <a:ext uri="{9D8B030D-6E8A-4147-A177-3AD203B41FA5}">
                      <a16:colId xmlns:a16="http://schemas.microsoft.com/office/drawing/2014/main" val="1303857536"/>
                    </a:ext>
                  </a:extLst>
                </a:gridCol>
                <a:gridCol w="1949902">
                  <a:extLst>
                    <a:ext uri="{9D8B030D-6E8A-4147-A177-3AD203B41FA5}">
                      <a16:colId xmlns:a16="http://schemas.microsoft.com/office/drawing/2014/main" val="3982175791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200" b="1" i="1" kern="1200" dirty="0">
                          <a:solidFill>
                            <a:srgbClr val="9BC9D7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Task</a:t>
                      </a:r>
                      <a:endParaRPr lang="zh-CN" altLang="en-US" sz="1200" b="1" i="1" kern="1200" dirty="0">
                        <a:solidFill>
                          <a:srgbClr val="9BC9D7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200" b="1" i="1" kern="1200" dirty="0">
                          <a:solidFill>
                            <a:srgbClr val="9BC9D7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Team members</a:t>
                      </a:r>
                      <a:endParaRPr lang="zh-CN" altLang="en-US" sz="1200" b="1" i="1" kern="1200" dirty="0">
                        <a:solidFill>
                          <a:srgbClr val="9BC9D7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771093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9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 car frame construction &amp; PID</a:t>
                      </a:r>
                      <a:endParaRPr lang="zh-CN" altLang="en-US" sz="900" b="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900" b="0" kern="12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Ruiqi</a:t>
                      </a:r>
                      <a:r>
                        <a:rPr lang="en-US" altLang="zh-CN" sz="900" b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Wang</a:t>
                      </a:r>
                      <a:endParaRPr lang="zh-CN" altLang="en-US" sz="900" b="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161330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processor(</a:t>
                      </a:r>
                      <a:r>
                        <a:rPr lang="en-US" altLang="zh-CN" sz="9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OpenMV</a:t>
                      </a: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Jiaqi Wang, </a:t>
                      </a:r>
                      <a:r>
                        <a:rPr lang="en-US" altLang="zh-CN" sz="9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Ruixuan</a:t>
                      </a: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260925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driver &amp; Power circuit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Jingrui</a:t>
                      </a: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Liu, Yu Zeng, Jiaqi Luo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2241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Wireless communication module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Yusen Li, </a:t>
                      </a:r>
                      <a:r>
                        <a:rPr lang="en-US" altLang="zh-CN" sz="9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Jinyang</a:t>
                      </a: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Zhang, Yankai Peng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652203"/>
                  </a:ext>
                </a:extLst>
              </a:tr>
              <a:tr h="238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 arm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Yixiao</a:t>
                      </a: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Guo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83784"/>
                  </a:ext>
                </a:extLst>
              </a:tr>
            </a:tbl>
          </a:graphicData>
        </a:graphic>
      </p:graphicFrame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29F411DD-0CA8-452E-9FC6-E946427B4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641257"/>
              </p:ext>
            </p:extLst>
          </p:nvPr>
        </p:nvGraphicFramePr>
        <p:xfrm>
          <a:off x="4646521" y="1438590"/>
          <a:ext cx="4221454" cy="1783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378">
                  <a:extLst>
                    <a:ext uri="{9D8B030D-6E8A-4147-A177-3AD203B41FA5}">
                      <a16:colId xmlns:a16="http://schemas.microsoft.com/office/drawing/2014/main" val="974970708"/>
                    </a:ext>
                  </a:extLst>
                </a:gridCol>
                <a:gridCol w="2241076">
                  <a:extLst>
                    <a:ext uri="{9D8B030D-6E8A-4147-A177-3AD203B41FA5}">
                      <a16:colId xmlns:a16="http://schemas.microsoft.com/office/drawing/2014/main" val="218517287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200" b="1" i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Task</a:t>
                      </a:r>
                      <a:endParaRPr lang="zh-CN" altLang="en-US" sz="1200" b="1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200" b="1" i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Team members</a:t>
                      </a:r>
                      <a:endParaRPr lang="zh-CN" altLang="en-US" sz="1200" b="1" i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75038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Robot car frame construction &amp; PID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Ruiqi</a:t>
                      </a:r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Wang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02539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processor(</a:t>
                      </a:r>
                      <a:r>
                        <a:rPr lang="en-US" altLang="zh-C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OpenMV</a:t>
                      </a:r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Jiaqi Wang, </a:t>
                      </a:r>
                      <a:r>
                        <a:rPr lang="en-US" altLang="zh-C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Ruixuan</a:t>
                      </a:r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8575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driver &amp; Power circuit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Jingrui</a:t>
                      </a:r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Liu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1664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Wireless communication module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Jinyang</a:t>
                      </a:r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Zhang, Peng Yankai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2394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 arm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Yixiao</a:t>
                      </a:r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Guo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16339"/>
                  </a:ext>
                </a:extLst>
              </a:tr>
              <a:tr h="352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report &amp; Notebook &amp; Presentation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 Zeng, Yankai Peng, Jiaqi Luo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97241"/>
                  </a:ext>
                </a:extLst>
              </a:tr>
            </a:tbl>
          </a:graphicData>
        </a:graphic>
      </p:graphicFrame>
      <p:sp>
        <p:nvSpPr>
          <p:cNvPr id="50" name="文本框 49">
            <a:extLst>
              <a:ext uri="{FF2B5EF4-FFF2-40B4-BE49-F238E27FC236}">
                <a16:creationId xmlns:a16="http://schemas.microsoft.com/office/drawing/2014/main" id="{E6139E78-0A4B-40B1-9188-982683BE5015}"/>
              </a:ext>
            </a:extLst>
          </p:cNvPr>
          <p:cNvSpPr txBox="1"/>
          <p:nvPr/>
        </p:nvSpPr>
        <p:spPr>
          <a:xfrm>
            <a:off x="248529" y="645635"/>
            <a:ext cx="3123028" cy="492443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1: March 1 – March 19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3" name="箭头: 上弧形 52">
            <a:extLst>
              <a:ext uri="{FF2B5EF4-FFF2-40B4-BE49-F238E27FC236}">
                <a16:creationId xmlns:a16="http://schemas.microsoft.com/office/drawing/2014/main" id="{CF5221D7-C137-4456-B4F4-1859BDF6F151}"/>
              </a:ext>
            </a:extLst>
          </p:cNvPr>
          <p:cNvSpPr/>
          <p:nvPr/>
        </p:nvSpPr>
        <p:spPr>
          <a:xfrm rot="1267657">
            <a:off x="4272134" y="635600"/>
            <a:ext cx="1339482" cy="392668"/>
          </a:xfrm>
          <a:prstGeom prst="curved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C53868F-B511-44C6-AF04-F2C48DB5ED1F}"/>
              </a:ext>
            </a:extLst>
          </p:cNvPr>
          <p:cNvSpPr txBox="1"/>
          <p:nvPr/>
        </p:nvSpPr>
        <p:spPr>
          <a:xfrm>
            <a:off x="4456779" y="1192369"/>
            <a:ext cx="3123028" cy="492443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2: March 20 – March 31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aphicFrame>
        <p:nvGraphicFramePr>
          <p:cNvPr id="58" name="表格 4">
            <a:extLst>
              <a:ext uri="{FF2B5EF4-FFF2-40B4-BE49-F238E27FC236}">
                <a16:creationId xmlns:a16="http://schemas.microsoft.com/office/drawing/2014/main" id="{575B7ABE-B272-4060-90FB-12EE222A7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799613"/>
              </p:ext>
            </p:extLst>
          </p:nvPr>
        </p:nvGraphicFramePr>
        <p:xfrm>
          <a:off x="4377503" y="3587298"/>
          <a:ext cx="3998758" cy="1076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0265">
                  <a:extLst>
                    <a:ext uri="{9D8B030D-6E8A-4147-A177-3AD203B41FA5}">
                      <a16:colId xmlns:a16="http://schemas.microsoft.com/office/drawing/2014/main" val="2898330623"/>
                    </a:ext>
                  </a:extLst>
                </a:gridCol>
                <a:gridCol w="2458493">
                  <a:extLst>
                    <a:ext uri="{9D8B030D-6E8A-4147-A177-3AD203B41FA5}">
                      <a16:colId xmlns:a16="http://schemas.microsoft.com/office/drawing/2014/main" val="2884014571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200" b="1" i="1" kern="1200" dirty="0">
                          <a:solidFill>
                            <a:srgbClr val="1F424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Task</a:t>
                      </a:r>
                      <a:endParaRPr lang="zh-CN" altLang="en-US" sz="1200" b="1" i="1" kern="1200" dirty="0">
                        <a:solidFill>
                          <a:srgbClr val="1F424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200" b="1" i="1" kern="1200" dirty="0">
                          <a:solidFill>
                            <a:srgbClr val="1F424D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Team members</a:t>
                      </a:r>
                      <a:endParaRPr lang="zh-CN" altLang="en-US" sz="1200" b="1" i="1" kern="1200" dirty="0">
                        <a:solidFill>
                          <a:srgbClr val="1F424D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199863"/>
                  </a:ext>
                </a:extLst>
              </a:tr>
              <a:tr h="2605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Patio 1 Realization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Ruiqi</a:t>
                      </a:r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Wang, Jiaqi Wang, </a:t>
                      </a:r>
                      <a:r>
                        <a:rPr lang="en-US" altLang="zh-C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Jingrui</a:t>
                      </a:r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Liu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776063"/>
                  </a:ext>
                </a:extLst>
              </a:tr>
              <a:tr h="271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Patio 2 Realization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Yixiao</a:t>
                      </a:r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Guo, Yusen Li, </a:t>
                      </a:r>
                      <a:r>
                        <a:rPr lang="en-US" altLang="zh-C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Jinyang</a:t>
                      </a:r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Zhang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59997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report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 Zeng, Yankai Peng, </a:t>
                      </a:r>
                      <a:r>
                        <a:rPr lang="en-US" altLang="zh-CN" sz="9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Ruixuan</a:t>
                      </a:r>
                      <a:r>
                        <a:rPr lang="en-US" altLang="zh-CN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Li, Jiaqi Luo</a:t>
                      </a:r>
                      <a:endParaRPr lang="zh-CN" alt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359463"/>
                  </a:ext>
                </a:extLst>
              </a:tr>
            </a:tbl>
          </a:graphicData>
        </a:graphic>
      </p:graphicFrame>
      <p:sp>
        <p:nvSpPr>
          <p:cNvPr id="61" name="文本框 60">
            <a:extLst>
              <a:ext uri="{FF2B5EF4-FFF2-40B4-BE49-F238E27FC236}">
                <a16:creationId xmlns:a16="http://schemas.microsoft.com/office/drawing/2014/main" id="{E1F41305-CB4B-45AB-A9CE-BBA64667EF71}"/>
              </a:ext>
            </a:extLst>
          </p:cNvPr>
          <p:cNvSpPr txBox="1"/>
          <p:nvPr/>
        </p:nvSpPr>
        <p:spPr>
          <a:xfrm>
            <a:off x="4302482" y="3286921"/>
            <a:ext cx="3123028" cy="492443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3: April 1 – April 30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62" name="箭头: 上弧形 61">
            <a:extLst>
              <a:ext uri="{FF2B5EF4-FFF2-40B4-BE49-F238E27FC236}">
                <a16:creationId xmlns:a16="http://schemas.microsoft.com/office/drawing/2014/main" id="{BE2F166A-A67F-4ABD-A613-1ED7934725D4}"/>
              </a:ext>
            </a:extLst>
          </p:cNvPr>
          <p:cNvSpPr/>
          <p:nvPr/>
        </p:nvSpPr>
        <p:spPr>
          <a:xfrm rot="6119186">
            <a:off x="8345510" y="3558867"/>
            <a:ext cx="1049889" cy="432868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CC6E462-4B65-4CF2-B480-C7EB251269BF}"/>
              </a:ext>
            </a:extLst>
          </p:cNvPr>
          <p:cNvSpPr txBox="1"/>
          <p:nvPr/>
        </p:nvSpPr>
        <p:spPr>
          <a:xfrm>
            <a:off x="47689" y="2600775"/>
            <a:ext cx="3123028" cy="492443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4: May 15 – June 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64" name="表格 5">
            <a:extLst>
              <a:ext uri="{FF2B5EF4-FFF2-40B4-BE49-F238E27FC236}">
                <a16:creationId xmlns:a16="http://schemas.microsoft.com/office/drawing/2014/main" id="{A315147C-5C35-4B0F-B625-ED660090F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256606"/>
              </p:ext>
            </p:extLst>
          </p:nvPr>
        </p:nvGraphicFramePr>
        <p:xfrm>
          <a:off x="168754" y="2909206"/>
          <a:ext cx="3772811" cy="110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5575">
                  <a:extLst>
                    <a:ext uri="{9D8B030D-6E8A-4147-A177-3AD203B41FA5}">
                      <a16:colId xmlns:a16="http://schemas.microsoft.com/office/drawing/2014/main" val="1363165627"/>
                    </a:ext>
                  </a:extLst>
                </a:gridCol>
                <a:gridCol w="2217236">
                  <a:extLst>
                    <a:ext uri="{9D8B030D-6E8A-4147-A177-3AD203B41FA5}">
                      <a16:colId xmlns:a16="http://schemas.microsoft.com/office/drawing/2014/main" val="284535898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200" b="1" i="1" kern="1200" dirty="0">
                          <a:solidFill>
                            <a:srgbClr val="9BC9D7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Task</a:t>
                      </a:r>
                      <a:endParaRPr lang="zh-CN" altLang="en-US" sz="1200" b="1" i="1" kern="1200" dirty="0">
                        <a:solidFill>
                          <a:srgbClr val="9BC9D7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200" b="1" i="1" kern="1200" dirty="0">
                          <a:solidFill>
                            <a:srgbClr val="9BC9D7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Team members</a:t>
                      </a:r>
                      <a:endParaRPr lang="zh-CN" altLang="en-US" sz="1200" b="1" i="1" kern="1200" dirty="0">
                        <a:solidFill>
                          <a:srgbClr val="9BC9D7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730643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Patio 1 field experiment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Ruiqi</a:t>
                      </a: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Wang, Jiaqi Wang, </a:t>
                      </a:r>
                      <a:r>
                        <a:rPr lang="en-US" altLang="zh-CN" sz="9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Jingrui</a:t>
                      </a: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Liu  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91571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Patio 2 field experiment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Yusen Li</a:t>
                      </a:r>
                      <a:r>
                        <a:rPr lang="zh-CN" altLang="en-US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9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Yixiao</a:t>
                      </a: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Guo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28146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report </a:t>
                      </a:r>
                    </a:p>
                    <a:p>
                      <a:pPr algn="ctr"/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Presentation 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 Zeng, Yankai Peng, </a:t>
                      </a:r>
                      <a:r>
                        <a:rPr lang="en-US" altLang="zh-CN" sz="9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Ruixuan</a:t>
                      </a: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Li, Jiaqi Luo, </a:t>
                      </a:r>
                      <a:r>
                        <a:rPr lang="en-US" altLang="zh-CN" sz="9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Jinyang</a:t>
                      </a: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Zhang</a:t>
                      </a:r>
                      <a:endParaRPr lang="zh-CN" altLang="en-US" sz="9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080969"/>
                  </a:ext>
                </a:extLst>
              </a:tr>
            </a:tbl>
          </a:graphicData>
        </a:graphic>
      </p:graphicFrame>
      <p:sp>
        <p:nvSpPr>
          <p:cNvPr id="65" name="箭头: 上弧形 64">
            <a:extLst>
              <a:ext uri="{FF2B5EF4-FFF2-40B4-BE49-F238E27FC236}">
                <a16:creationId xmlns:a16="http://schemas.microsoft.com/office/drawing/2014/main" id="{37E2D1CE-408B-4758-A93B-37D3119BCD4D}"/>
              </a:ext>
            </a:extLst>
          </p:cNvPr>
          <p:cNvSpPr/>
          <p:nvPr/>
        </p:nvSpPr>
        <p:spPr>
          <a:xfrm rot="12659905" flipV="1">
            <a:off x="3553346" y="2844856"/>
            <a:ext cx="1014690" cy="245839"/>
          </a:xfrm>
          <a:prstGeom prst="curved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A07B0AD1-14E9-467B-A719-04DF1B33F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493" y="71877"/>
            <a:ext cx="602630" cy="573796"/>
          </a:xfrm>
          <a:prstGeom prst="rect">
            <a:avLst/>
          </a:prstGeom>
        </p:spPr>
      </p:pic>
      <p:sp>
        <p:nvSpPr>
          <p:cNvPr id="13" name="箭头: 左弧形 12">
            <a:extLst>
              <a:ext uri="{FF2B5EF4-FFF2-40B4-BE49-F238E27FC236}">
                <a16:creationId xmlns:a16="http://schemas.microsoft.com/office/drawing/2014/main" id="{FD243DFB-CD63-4119-8E6D-4AB3D23B2DF2}"/>
              </a:ext>
            </a:extLst>
          </p:cNvPr>
          <p:cNvSpPr/>
          <p:nvPr/>
        </p:nvSpPr>
        <p:spPr>
          <a:xfrm rot="19031070">
            <a:off x="1172145" y="4150921"/>
            <a:ext cx="462839" cy="963509"/>
          </a:xfrm>
          <a:prstGeom prst="curved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37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5">
            <a:extLst>
              <a:ext uri="{FF2B5EF4-FFF2-40B4-BE49-F238E27FC236}">
                <a16:creationId xmlns:a16="http://schemas.microsoft.com/office/drawing/2014/main" id="{286081DE-7A3C-4688-BE7E-16ECFC54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ACD5B09-D4A1-432C-B6F3-A57D8061C779}"/>
              </a:ext>
            </a:extLst>
          </p:cNvPr>
          <p:cNvSpPr txBox="1"/>
          <p:nvPr/>
        </p:nvSpPr>
        <p:spPr>
          <a:xfrm>
            <a:off x="1773580" y="158720"/>
            <a:ext cx="4260012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Team organization and time schedule</a:t>
            </a:r>
            <a:endParaRPr lang="zh-CN" altLang="en-US" dirty="0"/>
          </a:p>
        </p:txBody>
      </p:sp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D7696659-8A57-45AE-96BF-3541E7C21196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A07B0AD1-14E9-467B-A719-04DF1B33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93" y="71877"/>
            <a:ext cx="602630" cy="5737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1FB076-0CBD-4032-8EA4-D71C082F4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45" y="1117109"/>
            <a:ext cx="3556164" cy="38326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6B2A0F-12B7-4090-96D4-66E1BED1EB78}"/>
              </a:ext>
            </a:extLst>
          </p:cNvPr>
          <p:cNvSpPr txBox="1"/>
          <p:nvPr/>
        </p:nvSpPr>
        <p:spPr>
          <a:xfrm>
            <a:off x="90488" y="705857"/>
            <a:ext cx="278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92F543B-2082-4A8D-9DBE-AA5473FCA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934402"/>
              </p:ext>
            </p:extLst>
          </p:nvPr>
        </p:nvGraphicFramePr>
        <p:xfrm>
          <a:off x="3830117" y="1151896"/>
          <a:ext cx="5274126" cy="2944955"/>
        </p:xfrm>
        <a:graphic>
          <a:graphicData uri="http://schemas.openxmlformats.org/drawingml/2006/table">
            <a:tbl>
              <a:tblPr firstCol="1" lastCol="1" bandRow="1">
                <a:tableStyleId>{7DF18680-E054-41AD-8BC1-D1AEF772440D}</a:tableStyleId>
              </a:tblPr>
              <a:tblGrid>
                <a:gridCol w="1832971">
                  <a:extLst>
                    <a:ext uri="{9D8B030D-6E8A-4147-A177-3AD203B41FA5}">
                      <a16:colId xmlns:a16="http://schemas.microsoft.com/office/drawing/2014/main" val="810140212"/>
                    </a:ext>
                  </a:extLst>
                </a:gridCol>
                <a:gridCol w="1091751">
                  <a:extLst>
                    <a:ext uri="{9D8B030D-6E8A-4147-A177-3AD203B41FA5}">
                      <a16:colId xmlns:a16="http://schemas.microsoft.com/office/drawing/2014/main" val="2579228351"/>
                    </a:ext>
                  </a:extLst>
                </a:gridCol>
                <a:gridCol w="1131861">
                  <a:extLst>
                    <a:ext uri="{9D8B030D-6E8A-4147-A177-3AD203B41FA5}">
                      <a16:colId xmlns:a16="http://schemas.microsoft.com/office/drawing/2014/main" val="3464864954"/>
                    </a:ext>
                  </a:extLst>
                </a:gridCol>
                <a:gridCol w="1217543">
                  <a:extLst>
                    <a:ext uri="{9D8B030D-6E8A-4147-A177-3AD203B41FA5}">
                      <a16:colId xmlns:a16="http://schemas.microsoft.com/office/drawing/2014/main" val="3124842165"/>
                    </a:ext>
                  </a:extLst>
                </a:gridCol>
              </a:tblGrid>
              <a:tr h="335105">
                <a:tc>
                  <a:txBody>
                    <a:bodyPr/>
                    <a:lstStyle/>
                    <a:p>
                      <a:pPr indent="254000" algn="l"/>
                      <a:r>
                        <a:rPr lang="en-US" sz="1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Item/Component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/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Price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￥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/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l"/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Price 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￥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9045358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indent="279400" algn="l"/>
                      <a:r>
                        <a:rPr lang="en-US" sz="1100" b="0" kern="1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OpenMV</a:t>
                      </a:r>
                      <a:endParaRPr lang="zh-CN" sz="105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54682427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indent="279400" algn="l"/>
                      <a:r>
                        <a:rPr lang="en-US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Ultrasonic wave module</a:t>
                      </a:r>
                      <a:endParaRPr lang="zh-CN" sz="105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16.59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9412588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indent="279400" algn="l"/>
                      <a:r>
                        <a:rPr lang="en-US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Clock Module</a:t>
                      </a:r>
                      <a:endParaRPr lang="zh-CN" sz="105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4141202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indent="279400" algn="l"/>
                      <a:r>
                        <a:rPr lang="en-US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Chassis</a:t>
                      </a:r>
                      <a:endParaRPr lang="zh-CN" sz="105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176.58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6717451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indent="279400" algn="l"/>
                      <a:r>
                        <a:rPr lang="en-US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HC-12</a:t>
                      </a:r>
                      <a:endParaRPr lang="zh-CN" sz="105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23.6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8060054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indent="279400" algn="l"/>
                      <a:r>
                        <a:rPr lang="en-US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Nucleo-G474RE</a:t>
                      </a:r>
                      <a:endParaRPr lang="zh-CN" sz="105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11695110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marL="0" indent="279400" algn="l" defTabSz="685800" rtl="0" eaLnBrk="1" latinLnBrk="0" hangingPunct="1"/>
                      <a:r>
                        <a:rPr lang="en-US" altLang="zh-CN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Aluminum Post</a:t>
                      </a:r>
                      <a:endParaRPr lang="zh-CN" altLang="zh-CN" sz="11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54415537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marL="0" indent="279400" algn="l" defTabSz="685800" rtl="0" eaLnBrk="1" latinLnBrk="0" hangingPunct="1"/>
                      <a:r>
                        <a:rPr lang="en-US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Acrylic Plate</a:t>
                      </a:r>
                      <a:endParaRPr lang="zh-CN" altLang="en-US" sz="11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17.25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36049275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marL="0" marR="0" lvl="0" indent="2794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Mechanical Claw</a:t>
                      </a:r>
                      <a:endParaRPr lang="zh-CN" altLang="zh-CN" sz="105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27.45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3824844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marL="0" indent="279400" algn="l" defTabSz="685800" rtl="0" eaLnBrk="1" fontAlgn="ctr" latinLnBrk="0" hangingPunct="1"/>
                      <a:r>
                        <a:rPr lang="en-US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 PCB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43410655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marL="0" indent="279400" algn="l" defTabSz="685800" rtl="0" eaLnBrk="1" latinLnBrk="0" hangingPunct="1"/>
                      <a:r>
                        <a:rPr lang="en-US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PVC Tube</a:t>
                      </a:r>
                      <a:endParaRPr lang="zh-CN" altLang="en-US" sz="11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76665306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marL="0" indent="279400" algn="l" defTabSz="685800" rtl="0" eaLnBrk="1" latinLnBrk="0" hangingPunct="1"/>
                      <a:r>
                        <a:rPr lang="en-US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JY60 </a:t>
                      </a:r>
                      <a:endParaRPr lang="zh-CN" altLang="en-US" sz="11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8560200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marL="0" indent="279400" algn="l" defTabSz="685800" rtl="0" eaLnBrk="1" latinLnBrk="0" hangingPunct="1"/>
                      <a:r>
                        <a:rPr lang="en-US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Lithium Battery</a:t>
                      </a:r>
                      <a:endParaRPr lang="zh-CN" altLang="en-US" sz="11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39.8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1372433"/>
                  </a:ext>
                </a:extLst>
              </a:tr>
              <a:tr h="134146">
                <a:tc>
                  <a:txBody>
                    <a:bodyPr/>
                    <a:lstStyle/>
                    <a:p>
                      <a:pPr marL="0" indent="279400" algn="l" defTabSz="685800" rtl="0" eaLnBrk="1" fontAlgn="ctr" latinLnBrk="0" hangingPunct="1"/>
                      <a:r>
                        <a:rPr lang="en-US" sz="1100" b="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Other consumables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3341397"/>
                  </a:ext>
                </a:extLst>
              </a:tr>
              <a:tr h="47812">
                <a:tc>
                  <a:txBody>
                    <a:bodyPr/>
                    <a:lstStyle/>
                    <a:p>
                      <a:pPr indent="279400" algn="l"/>
                      <a:r>
                        <a:rPr lang="en-US" sz="11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Total</a:t>
                      </a:r>
                      <a:endParaRPr lang="zh-CN" sz="105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993.31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8260529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5660501-7DC1-4655-B2DC-5D940A4FE9B5}"/>
              </a:ext>
            </a:extLst>
          </p:cNvPr>
          <p:cNvSpPr txBox="1"/>
          <p:nvPr/>
        </p:nvSpPr>
        <p:spPr>
          <a:xfrm>
            <a:off x="3731166" y="672638"/>
            <a:ext cx="53730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500" b="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/>
              <a:t>The financial record of the team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358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50419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0BC2F3-AAEE-D4E7-7D61-2FF0147DBD5D}"/>
              </a:ext>
            </a:extLst>
          </p:cNvPr>
          <p:cNvSpPr txBox="1"/>
          <p:nvPr/>
        </p:nvSpPr>
        <p:spPr>
          <a:xfrm>
            <a:off x="152401" y="1185938"/>
            <a:ext cx="8991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https://book.openmv.cc/assets/002.jpg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https://th.bing.com/th/id/OIP.RvD_nfhnC8S103dxpeNlxAHaDk?w=350&amp;h=168&amp;c=7&amp;r=0&amp;o=5&amp;dpr=1.3&amp;pid=1.7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https://pic2.zhimg.com/80/v2-83854fa2d3181e0ad576e0f4685cc665_720w.webp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hlinkClick r:id="rId3"/>
              </a:rPr>
              <a:t>https://cdn.nlark.com/yuque/0/2022/jpeg/26313899/1649490318928-1fb191c4-df46-4ec6-9f55-595f36159fd3.jpeg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hlinkClick r:id="rId4"/>
              </a:rPr>
              <a:t>https://robotools.in/wp-content/uploads/2022/02/DS1302-RTC-Real-Time-Clock-Module-with-Battery-2.webp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hlinkClick r:id="rId5"/>
              </a:rPr>
              <a:t>https://www.st.com/bin/ecommerce/api/image.PF267026.en.feature-description-include-personalized-no-cpn-medium.jpg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hlinkClick r:id="rId6"/>
              </a:rPr>
              <a:t>https://d2t1xqejof9utc.cloudfront.net/screenshots/pics/e6672a10992ea1677a46e174d8a2b4da/large.png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hlinkClick r:id="rId7"/>
              </a:rPr>
              <a:t>https://ae01.alicdn.com/kf/H8a5f9057ed4444519b474a9091a70b89d.jpg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https://www.google.com/url?sa=i&amp;url=https%3A%2F%2Fwww.elfa.se%2Fen%2Fstm32-nucleo-board-256kb-64kb-st-nucleo-l432kc%2Fp%2F30176568&amp;psig=AOvVaw1C8rxSKEcvvRMfGb9zLKlO&amp;ust=1685786177202000&amp;source=images&amp;cd=vfe&amp;ved=0CBEQjRxqFwoTCLCnx-zLpP8CFQAAAAAdAAAAABAG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E5C6C4-4C88-40CE-A43D-044B23A58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0493" y="71877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38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5041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8">
            <a:extLst>
              <a:ext uri="{FF2B5EF4-FFF2-40B4-BE49-F238E27FC236}">
                <a16:creationId xmlns:a16="http://schemas.microsoft.com/office/drawing/2014/main" id="{6FF8A626-0B34-445F-9B4D-A99911F3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1935008"/>
            <a:ext cx="504190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Thanks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🎉🎉🎉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BA56BB-D447-4284-8590-C6451FCAA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60" y="48310"/>
            <a:ext cx="602630" cy="5737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52842E8-AAD3-4516-931F-93071B6338D0}"/>
              </a:ext>
            </a:extLst>
          </p:cNvPr>
          <p:cNvSpPr txBox="1"/>
          <p:nvPr/>
        </p:nvSpPr>
        <p:spPr>
          <a:xfrm>
            <a:off x="2428875" y="2371695"/>
            <a:ext cx="706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🚗</a:t>
            </a:r>
            <a:endParaRPr lang="en-US" altLang="zh-CN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BC3E48-D09D-46C7-9D3A-3B7644BFC8B9}"/>
              </a:ext>
            </a:extLst>
          </p:cNvPr>
          <p:cNvSpPr txBox="1"/>
          <p:nvPr/>
        </p:nvSpPr>
        <p:spPr>
          <a:xfrm>
            <a:off x="2864001" y="2368795"/>
            <a:ext cx="706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🚗 </a:t>
            </a:r>
            <a:endParaRPr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0A5078-4C15-442B-8381-AC927EA5FFA5}"/>
              </a:ext>
            </a:extLst>
          </p:cNvPr>
          <p:cNvSpPr txBox="1"/>
          <p:nvPr/>
        </p:nvSpPr>
        <p:spPr>
          <a:xfrm>
            <a:off x="3241826" y="2365895"/>
            <a:ext cx="706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🚗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6732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5">
            <a:extLst>
              <a:ext uri="{FF2B5EF4-FFF2-40B4-BE49-F238E27FC236}">
                <a16:creationId xmlns:a16="http://schemas.microsoft.com/office/drawing/2014/main" id="{15C6542A-7413-48FE-A539-9F96C70A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3DA8F0B4-F7C1-453E-8F2F-83069BFD58B3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4D76D832-AB6C-43DA-9CBD-6EDBD8A9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Top-Level Structure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88AF49-679F-460E-B971-F6DED5352A9D}"/>
              </a:ext>
            </a:extLst>
          </p:cNvPr>
          <p:cNvSpPr txBox="1"/>
          <p:nvPr/>
        </p:nvSpPr>
        <p:spPr>
          <a:xfrm>
            <a:off x="281939" y="716280"/>
            <a:ext cx="477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&amp; Communication System: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A0F3DA-94C7-449D-952F-01DA1ED6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0EEE31-F5B9-40D2-9D9C-5C2E21C0D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166" y="1284982"/>
            <a:ext cx="5657668" cy="3552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3175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46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0E9E24-4CC0-42A7-93E6-64E11F7E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A49A7F-9DAC-44D5-8317-839093F6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645" y="32983"/>
            <a:ext cx="602630" cy="573796"/>
          </a:xfrm>
          <a:prstGeom prst="rect">
            <a:avLst/>
          </a:prstGeom>
        </p:spPr>
      </p:pic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B12EFAD8-095F-4781-BC8F-F10B49CE8335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02FBBE3-860D-464C-9D36-318CF8691801}"/>
              </a:ext>
            </a:extLst>
          </p:cNvPr>
          <p:cNvSpPr/>
          <p:nvPr/>
        </p:nvSpPr>
        <p:spPr>
          <a:xfrm>
            <a:off x="1" y="1711062"/>
            <a:ext cx="9144000" cy="1887134"/>
          </a:xfrm>
          <a:prstGeom prst="rect">
            <a:avLst/>
          </a:prstGeom>
          <a:gradFill>
            <a:gsLst>
              <a:gs pos="0">
                <a:srgbClr val="185D69"/>
              </a:gs>
              <a:gs pos="71000">
                <a:srgbClr val="11434B"/>
              </a:gs>
            </a:gsLst>
            <a:lin ang="2700000" scaled="1"/>
          </a:gradFill>
          <a:ln>
            <a:noFill/>
          </a:ln>
          <a:effectLst>
            <a:outerShdw blurRad="381000" dist="508000" dir="5400000" sx="90000" sy="90000" algn="t" rotWithShape="0">
              <a:srgbClr val="185D6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思源黑体 CN Regular"/>
              <a:cs typeface="+mn-cs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50F5C27-E7CE-4C4F-9C0C-A678E0CC2547}"/>
              </a:ext>
            </a:extLst>
          </p:cNvPr>
          <p:cNvSpPr txBox="1"/>
          <p:nvPr/>
        </p:nvSpPr>
        <p:spPr>
          <a:xfrm>
            <a:off x="541730" y="1788849"/>
            <a:ext cx="40302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500" b="1" i="1" dirty="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Implementation</a:t>
            </a:r>
            <a:endParaRPr lang="id-ID" sz="3500" b="1" i="1" dirty="0">
              <a:solidFill>
                <a:schemeClr val="bg1"/>
              </a:solidFill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10" name="Parallelogram 19">
            <a:extLst>
              <a:ext uri="{FF2B5EF4-FFF2-40B4-BE49-F238E27FC236}">
                <a16:creationId xmlns:a16="http://schemas.microsoft.com/office/drawing/2014/main" id="{E3586BB5-AAA4-485C-B678-870541382406}"/>
              </a:ext>
            </a:extLst>
          </p:cNvPr>
          <p:cNvSpPr/>
          <p:nvPr/>
        </p:nvSpPr>
        <p:spPr>
          <a:xfrm>
            <a:off x="3576904" y="1711062"/>
            <a:ext cx="1755289" cy="1887134"/>
          </a:xfrm>
          <a:prstGeom prst="parallelogram">
            <a:avLst>
              <a:gd name="adj" fmla="val 939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75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410FE9-AA31-498A-9B5B-AB84833C5730}"/>
              </a:ext>
            </a:extLst>
          </p:cNvPr>
          <p:cNvSpPr txBox="1"/>
          <p:nvPr/>
        </p:nvSpPr>
        <p:spPr>
          <a:xfrm>
            <a:off x="4923228" y="2066113"/>
            <a:ext cx="1755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Garamond" panose="02020404030301010803" pitchFamily="18" charset="0"/>
                <a:ea typeface="Microsoft YaHei" panose="020B0503020204020204" pitchFamily="34" charset="-122"/>
              </a:rPr>
              <a:t> </a:t>
            </a:r>
            <a:r>
              <a:rPr lang="en-US" altLang="zh-CN" sz="27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Part </a:t>
            </a:r>
            <a:r>
              <a:rPr lang="en-US" altLang="zh-CN" sz="2700" b="1" i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:</a:t>
            </a:r>
            <a:endParaRPr lang="zh-CN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51955A1F-A6AA-4DBC-9AFC-20023CA67D4A}"/>
              </a:ext>
            </a:extLst>
          </p:cNvPr>
          <p:cNvSpPr txBox="1"/>
          <p:nvPr/>
        </p:nvSpPr>
        <p:spPr>
          <a:xfrm>
            <a:off x="4454568" y="2592509"/>
            <a:ext cx="4689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Matt(Wang Jiaqi)&amp;Nina(Li </a:t>
            </a:r>
            <a:r>
              <a:rPr lang="en-US" sz="1400" i="1" spc="22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Ruixuan</a:t>
            </a:r>
            <a:r>
              <a:rPr lang="en-US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Rich(Wang </a:t>
            </a:r>
            <a:r>
              <a:rPr lang="en-US" sz="1400" i="1" spc="22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Ruiqi</a:t>
            </a:r>
            <a:r>
              <a:rPr lang="en-US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)&amp;</a:t>
            </a:r>
            <a:r>
              <a:rPr lang="en-US" altLang="zh-CN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Rui(Liu </a:t>
            </a:r>
            <a:r>
              <a:rPr lang="en-US" altLang="zh-CN" sz="1400" i="1" spc="22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Jingrui</a:t>
            </a:r>
            <a:r>
              <a:rPr lang="en-US" altLang="zh-CN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400" i="1" spc="22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Timi</a:t>
            </a:r>
            <a:r>
              <a:rPr lang="en-US" altLang="zh-CN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(Guo </a:t>
            </a:r>
            <a:r>
              <a:rPr lang="en-US" altLang="zh-CN" sz="1400" i="1" spc="22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Yixiao</a:t>
            </a:r>
            <a:r>
              <a:rPr lang="en-US" altLang="zh-CN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)&amp;John Zeng(Zeng Yu)</a:t>
            </a:r>
          </a:p>
          <a:p>
            <a:r>
              <a:rPr lang="en-US" altLang="zh-CN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John Zhang(Zhang </a:t>
            </a:r>
            <a:r>
              <a:rPr lang="en-US" altLang="zh-CN" sz="1400" i="1" spc="22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Jinyang</a:t>
            </a:r>
            <a:r>
              <a:rPr lang="en-US" altLang="zh-CN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400" i="1" spc="22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i="1" spc="2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sp>
        <p:nvSpPr>
          <p:cNvPr id="14" name="文本框 18">
            <a:extLst>
              <a:ext uri="{FF2B5EF4-FFF2-40B4-BE49-F238E27FC236}">
                <a16:creationId xmlns:a16="http://schemas.microsoft.com/office/drawing/2014/main" id="{A7C5E226-3519-4C2A-99FA-DD5DC45B9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384" y="121771"/>
            <a:ext cx="5041900" cy="43088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sz="22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77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>
            <a:extLst>
              <a:ext uri="{FF2B5EF4-FFF2-40B4-BE49-F238E27FC236}">
                <a16:creationId xmlns:a16="http://schemas.microsoft.com/office/drawing/2014/main" id="{B9914BB3-011A-7788-A57B-14E6ED86362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E89F0680-9D22-2490-5BFE-D43989EE7C80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8">
            <a:extLst>
              <a:ext uri="{FF2B5EF4-FFF2-40B4-BE49-F238E27FC236}">
                <a16:creationId xmlns:a16="http://schemas.microsoft.com/office/drawing/2014/main" id="{E6D0149C-4E56-3FEF-03D4-F734D3FC1D1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47838" y="15875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Sensor System-Visual Processor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4DB54F-0980-C45B-FB88-3E6D8A14B877}"/>
              </a:ext>
            </a:extLst>
          </p:cNvPr>
          <p:cNvSpPr txBox="1"/>
          <p:nvPr/>
        </p:nvSpPr>
        <p:spPr>
          <a:xfrm>
            <a:off x="4875876" y="2485574"/>
            <a:ext cx="359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of Pixel Values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96E0F3F-C564-E61B-3513-9F7308729E3B}"/>
                  </a:ext>
                </a:extLst>
              </p:cNvPr>
              <p:cNvSpPr txBox="1"/>
              <p:nvPr/>
            </p:nvSpPr>
            <p:spPr>
              <a:xfrm>
                <a:off x="4994775" y="3204642"/>
                <a:ext cx="1596719" cy="434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𝑎𝑣𝑔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96E0F3F-C564-E61B-3513-9F7308729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75" y="3204642"/>
                <a:ext cx="1596719" cy="434606"/>
              </a:xfrm>
              <a:prstGeom prst="rect">
                <a:avLst/>
              </a:prstGeom>
              <a:blipFill>
                <a:blip r:embed="rId7"/>
                <a:stretch>
                  <a:fillRect l="-5725" t="-109859" r="-30534" b="-166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5C2D6DF-EF2D-E63E-186A-7272793C6FD6}"/>
                  </a:ext>
                </a:extLst>
              </p:cNvPr>
              <p:cNvSpPr txBox="1"/>
              <p:nvPr/>
            </p:nvSpPr>
            <p:spPr>
              <a:xfrm>
                <a:off x="4923538" y="3931425"/>
                <a:ext cx="2950719" cy="718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5C2D6DF-EF2D-E63E-186A-7272793C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538" y="3931425"/>
                <a:ext cx="2950719" cy="718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A6C8427C-4A5D-04A4-30CF-AEE79806E1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538" y="851037"/>
            <a:ext cx="1143000" cy="1143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542D95-1512-EC0E-9CDE-C42A86BEE378}"/>
              </a:ext>
            </a:extLst>
          </p:cNvPr>
          <p:cNvSpPr/>
          <p:nvPr/>
        </p:nvSpPr>
        <p:spPr>
          <a:xfrm>
            <a:off x="5046263" y="942397"/>
            <a:ext cx="216000" cy="216000"/>
          </a:xfrm>
          <a:prstGeom prst="rect">
            <a:avLst/>
          </a:prstGeom>
          <a:noFill/>
          <a:ln w="317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A565983-263B-8B93-2205-EF7CA0746DA3}"/>
              </a:ext>
            </a:extLst>
          </p:cNvPr>
          <p:cNvCxnSpPr>
            <a:cxnSpLocks/>
          </p:cNvCxnSpPr>
          <p:nvPr/>
        </p:nvCxnSpPr>
        <p:spPr>
          <a:xfrm flipH="1">
            <a:off x="892471" y="942397"/>
            <a:ext cx="4153792" cy="608727"/>
          </a:xfrm>
          <a:prstGeom prst="line">
            <a:avLst/>
          </a:prstGeom>
          <a:ln w="25400">
            <a:solidFill>
              <a:srgbClr val="C04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3C87BAD-9810-EBA5-51B4-B79F26AFB5B7}"/>
              </a:ext>
            </a:extLst>
          </p:cNvPr>
          <p:cNvCxnSpPr>
            <a:cxnSpLocks/>
          </p:cNvCxnSpPr>
          <p:nvPr/>
        </p:nvCxnSpPr>
        <p:spPr>
          <a:xfrm flipV="1">
            <a:off x="3914277" y="942397"/>
            <a:ext cx="1347986" cy="608727"/>
          </a:xfrm>
          <a:prstGeom prst="line">
            <a:avLst/>
          </a:prstGeom>
          <a:ln w="25400">
            <a:solidFill>
              <a:srgbClr val="C04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6BA12DD-45D4-F0B8-E0CE-7A3D4FB96FCA}"/>
              </a:ext>
            </a:extLst>
          </p:cNvPr>
          <p:cNvCxnSpPr/>
          <p:nvPr/>
        </p:nvCxnSpPr>
        <p:spPr>
          <a:xfrm flipV="1">
            <a:off x="3914277" y="1158397"/>
            <a:ext cx="1347986" cy="3491686"/>
          </a:xfrm>
          <a:prstGeom prst="line">
            <a:avLst/>
          </a:prstGeom>
          <a:ln w="25400">
            <a:solidFill>
              <a:srgbClr val="C04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F396B66-F719-0A74-2634-376F83896C56}"/>
              </a:ext>
            </a:extLst>
          </p:cNvPr>
          <p:cNvCxnSpPr/>
          <p:nvPr/>
        </p:nvCxnSpPr>
        <p:spPr>
          <a:xfrm flipV="1">
            <a:off x="892471" y="1158397"/>
            <a:ext cx="4153792" cy="3491686"/>
          </a:xfrm>
          <a:prstGeom prst="line">
            <a:avLst/>
          </a:prstGeom>
          <a:ln w="25400">
            <a:solidFill>
              <a:srgbClr val="C040C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7CFFA86-2130-7E5D-E962-ED21377C8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471" y="1551124"/>
            <a:ext cx="3021806" cy="309895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3F7F97A-4330-624B-DA62-2CD62544F4F0}"/>
              </a:ext>
            </a:extLst>
          </p:cNvPr>
          <p:cNvSpPr txBox="1"/>
          <p:nvPr/>
        </p:nvSpPr>
        <p:spPr>
          <a:xfrm>
            <a:off x="6066538" y="1686260"/>
            <a:ext cx="2467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(Example area of Canny Image)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765B2436-1721-91AB-9F74-D7A750897B9C}"/>
              </a:ext>
            </a:extLst>
          </p:cNvPr>
          <p:cNvSpPr/>
          <p:nvPr/>
        </p:nvSpPr>
        <p:spPr>
          <a:xfrm>
            <a:off x="891540" y="937260"/>
            <a:ext cx="4371340" cy="614680"/>
          </a:xfrm>
          <a:custGeom>
            <a:avLst/>
            <a:gdLst>
              <a:gd name="connsiteX0" fmla="*/ 0 w 4371340"/>
              <a:gd name="connsiteY0" fmla="*/ 612140 h 614680"/>
              <a:gd name="connsiteX1" fmla="*/ 4150360 w 4371340"/>
              <a:gd name="connsiteY1" fmla="*/ 0 h 614680"/>
              <a:gd name="connsiteX2" fmla="*/ 4371340 w 4371340"/>
              <a:gd name="connsiteY2" fmla="*/ 2540 h 614680"/>
              <a:gd name="connsiteX3" fmla="*/ 3020060 w 4371340"/>
              <a:gd name="connsiteY3" fmla="*/ 614680 h 614680"/>
              <a:gd name="connsiteX4" fmla="*/ 0 w 4371340"/>
              <a:gd name="connsiteY4" fmla="*/ 612140 h 61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1340" h="614680">
                <a:moveTo>
                  <a:pt x="0" y="612140"/>
                </a:moveTo>
                <a:lnTo>
                  <a:pt x="4150360" y="0"/>
                </a:lnTo>
                <a:lnTo>
                  <a:pt x="4371340" y="2540"/>
                </a:lnTo>
                <a:lnTo>
                  <a:pt x="3020060" y="614680"/>
                </a:lnTo>
                <a:lnTo>
                  <a:pt x="0" y="612140"/>
                </a:lnTo>
                <a:close/>
              </a:path>
            </a:pathLst>
          </a:custGeom>
          <a:solidFill>
            <a:srgbClr val="C04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B21E1D9-2968-435F-A789-5FF0589C3C2B}"/>
              </a:ext>
            </a:extLst>
          </p:cNvPr>
          <p:cNvSpPr/>
          <p:nvPr/>
        </p:nvSpPr>
        <p:spPr>
          <a:xfrm>
            <a:off x="3908066" y="938254"/>
            <a:ext cx="1355697" cy="3705308"/>
          </a:xfrm>
          <a:custGeom>
            <a:avLst/>
            <a:gdLst>
              <a:gd name="connsiteX0" fmla="*/ 0 w 1355697"/>
              <a:gd name="connsiteY0" fmla="*/ 616226 h 3705308"/>
              <a:gd name="connsiteX1" fmla="*/ 3976 w 1355697"/>
              <a:gd name="connsiteY1" fmla="*/ 3705308 h 3705308"/>
              <a:gd name="connsiteX2" fmla="*/ 1355697 w 1355697"/>
              <a:gd name="connsiteY2" fmla="*/ 214685 h 3705308"/>
              <a:gd name="connsiteX3" fmla="*/ 1347746 w 1355697"/>
              <a:gd name="connsiteY3" fmla="*/ 0 h 3705308"/>
              <a:gd name="connsiteX4" fmla="*/ 0 w 1355697"/>
              <a:gd name="connsiteY4" fmla="*/ 616226 h 370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5697" h="3705308">
                <a:moveTo>
                  <a:pt x="0" y="616226"/>
                </a:moveTo>
                <a:cubicBezTo>
                  <a:pt x="1325" y="1645920"/>
                  <a:pt x="2651" y="2675614"/>
                  <a:pt x="3976" y="3705308"/>
                </a:cubicBezTo>
                <a:lnTo>
                  <a:pt x="1355697" y="214685"/>
                </a:lnTo>
                <a:lnTo>
                  <a:pt x="1347746" y="0"/>
                </a:lnTo>
                <a:lnTo>
                  <a:pt x="0" y="616226"/>
                </a:lnTo>
                <a:close/>
              </a:path>
            </a:pathLst>
          </a:custGeom>
          <a:solidFill>
            <a:srgbClr val="C04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5AB96E-6873-4C32-AD97-C4058DDB19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1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/>
          <p:cNvCxnSpPr/>
          <p:nvPr>
            <p:custDataLst>
              <p:tags r:id="rId2"/>
            </p:custDataLst>
          </p:nvPr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1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47838" y="158750"/>
            <a:ext cx="5041900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 typeface="Arial" panose="020B0604020202020204" pitchFamily="34" charset="0"/>
              <a:buNone/>
              <a:defRPr sz="2000" b="1" i="1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/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Sensor System-Visual Processor</a:t>
            </a:r>
            <a:endParaRPr lang="zh-CN" altLang="en-US" dirty="0"/>
          </a:p>
        </p:txBody>
      </p:sp>
      <p:pic>
        <p:nvPicPr>
          <p:cNvPr id="6" name="图片 5" descr="QVGA_81_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394" y="3365053"/>
            <a:ext cx="1524000" cy="1143000"/>
          </a:xfrm>
          <a:prstGeom prst="rect">
            <a:avLst/>
          </a:prstGeom>
          <a:ln w="31750">
            <a:solidFill>
              <a:srgbClr val="FF93DB"/>
            </a:solidFill>
          </a:ln>
        </p:spPr>
      </p:pic>
      <p:pic>
        <p:nvPicPr>
          <p:cNvPr id="7" name="图片 6" descr="QVGA_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7969" y="3365053"/>
            <a:ext cx="1524000" cy="1143000"/>
          </a:xfrm>
          <a:prstGeom prst="rect">
            <a:avLst/>
          </a:prstGeom>
          <a:ln w="31750">
            <a:solidFill>
              <a:srgbClr val="79B589"/>
            </a:solidFill>
          </a:ln>
        </p:spPr>
      </p:pic>
      <p:pic>
        <p:nvPicPr>
          <p:cNvPr id="8" name="图片 7" descr="QVGA_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34" y="1501938"/>
            <a:ext cx="1524000" cy="1143000"/>
          </a:xfrm>
          <a:prstGeom prst="rect">
            <a:avLst/>
          </a:prstGeom>
          <a:noFill/>
          <a:ln w="31750">
            <a:solidFill>
              <a:srgbClr val="FA6716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B1E761-392E-92BA-0224-76969503CD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7969" y="1501938"/>
            <a:ext cx="1524000" cy="1143000"/>
          </a:xfrm>
          <a:prstGeom prst="rect">
            <a:avLst/>
          </a:prstGeom>
          <a:ln w="31750">
            <a:solidFill>
              <a:srgbClr val="D7CB29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BA4617-5F71-AD3B-3935-FFF4A1807B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820" y="3365053"/>
            <a:ext cx="1524000" cy="1143000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  <a:prstDash val="dash"/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BCCCDF8A-8B65-A427-E082-7E8FF9AD72C8}"/>
              </a:ext>
            </a:extLst>
          </p:cNvPr>
          <p:cNvSpPr/>
          <p:nvPr/>
        </p:nvSpPr>
        <p:spPr>
          <a:xfrm>
            <a:off x="2096555" y="1993694"/>
            <a:ext cx="324293" cy="159487"/>
          </a:xfrm>
          <a:prstGeom prst="right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662D5B17-8462-B8E3-58BC-D96A825F9049}"/>
              </a:ext>
            </a:extLst>
          </p:cNvPr>
          <p:cNvSpPr/>
          <p:nvPr/>
        </p:nvSpPr>
        <p:spPr>
          <a:xfrm>
            <a:off x="4233035" y="3856809"/>
            <a:ext cx="324293" cy="159487"/>
          </a:xfrm>
          <a:prstGeom prst="right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CCCDF8A-8B65-A427-E082-7E8FF9AD72C8}"/>
              </a:ext>
            </a:extLst>
          </p:cNvPr>
          <p:cNvSpPr/>
          <p:nvPr/>
        </p:nvSpPr>
        <p:spPr>
          <a:xfrm>
            <a:off x="6363460" y="3856808"/>
            <a:ext cx="324293" cy="15948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BCCCDF8A-8B65-A427-E082-7E8FF9AD72C8}"/>
              </a:ext>
            </a:extLst>
          </p:cNvPr>
          <p:cNvSpPr/>
          <p:nvPr/>
        </p:nvSpPr>
        <p:spPr>
          <a:xfrm rot="5400000">
            <a:off x="3167822" y="2925252"/>
            <a:ext cx="324293" cy="159487"/>
          </a:xfrm>
          <a:prstGeom prst="right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E07087-CE59-5A47-E355-10428C98E3A2}"/>
              </a:ext>
            </a:extLst>
          </p:cNvPr>
          <p:cNvSpPr txBox="1"/>
          <p:nvPr/>
        </p:nvSpPr>
        <p:spPr>
          <a:xfrm>
            <a:off x="4843375" y="977653"/>
            <a:ext cx="1265973" cy="292388"/>
          </a:xfrm>
          <a:prstGeom prst="rect">
            <a:avLst/>
          </a:prstGeom>
          <a:noFill/>
          <a:ln w="31750">
            <a:solidFill>
              <a:srgbClr val="FA671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CAAB82-28D7-E3B3-B239-8F77C805C206}"/>
              </a:ext>
            </a:extLst>
          </p:cNvPr>
          <p:cNvSpPr txBox="1"/>
          <p:nvPr/>
        </p:nvSpPr>
        <p:spPr>
          <a:xfrm>
            <a:off x="6683935" y="981824"/>
            <a:ext cx="1371600" cy="292388"/>
          </a:xfrm>
          <a:prstGeom prst="rect">
            <a:avLst/>
          </a:prstGeom>
          <a:ln w="31750">
            <a:solidFill>
              <a:srgbClr val="D7CB2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 Image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8035E9-FFC1-FB14-54E6-087E37D43C27}"/>
              </a:ext>
            </a:extLst>
          </p:cNvPr>
          <p:cNvSpPr txBox="1"/>
          <p:nvPr/>
        </p:nvSpPr>
        <p:spPr>
          <a:xfrm>
            <a:off x="4856723" y="1505201"/>
            <a:ext cx="1122950" cy="292388"/>
          </a:xfrm>
          <a:prstGeom prst="rect">
            <a:avLst/>
          </a:prstGeom>
          <a:ln w="31750">
            <a:solidFill>
              <a:srgbClr val="79B58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29B778-1A0B-59F8-FC30-B9950B813F22}"/>
              </a:ext>
            </a:extLst>
          </p:cNvPr>
          <p:cNvSpPr txBox="1"/>
          <p:nvPr/>
        </p:nvSpPr>
        <p:spPr>
          <a:xfrm>
            <a:off x="6684677" y="1501938"/>
            <a:ext cx="1826472" cy="292388"/>
          </a:xfrm>
          <a:prstGeom prst="rect">
            <a:avLst/>
          </a:prstGeom>
          <a:ln w="31750">
            <a:solidFill>
              <a:srgbClr val="FF93D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</a:t>
            </a:r>
            <a:r>
              <a:rPr lang="en-US" altLang="zh-C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①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715F77-6359-6438-94B7-DB0DB4235D4C}"/>
              </a:ext>
            </a:extLst>
          </p:cNvPr>
          <p:cNvSpPr txBox="1"/>
          <p:nvPr/>
        </p:nvSpPr>
        <p:spPr>
          <a:xfrm>
            <a:off x="4843375" y="2029486"/>
            <a:ext cx="1826472" cy="292388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</a:t>
            </a:r>
            <a:r>
              <a:rPr lang="en-US" altLang="zh-C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②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913E0F6-9C11-09CF-38C9-FFD4B64C1CC2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109348" y="1123847"/>
            <a:ext cx="574587" cy="41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8153A52-38D7-DCC6-2472-4416C9BE5D10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5979673" y="1648132"/>
            <a:ext cx="705004" cy="3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1876A658-DDA7-A0CB-5B98-C9E14F9B2C2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H="1">
            <a:off x="4843375" y="1648132"/>
            <a:ext cx="3667774" cy="527548"/>
          </a:xfrm>
          <a:prstGeom prst="bentConnector5">
            <a:avLst>
              <a:gd name="adj1" fmla="val -6233"/>
              <a:gd name="adj2" fmla="val 50000"/>
              <a:gd name="adj3" fmla="val 106233"/>
            </a:avLst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F204654-35FA-3B7E-6252-7E81339E623C}"/>
              </a:ext>
            </a:extLst>
          </p:cNvPr>
          <p:cNvSpPr txBox="1"/>
          <p:nvPr/>
        </p:nvSpPr>
        <p:spPr>
          <a:xfrm>
            <a:off x="425434" y="3566222"/>
            <a:ext cx="1522800" cy="756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Procedure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1BDD95-69D5-D96D-9FF6-DC87C66D83FF}"/>
              </a:ext>
            </a:extLst>
          </p:cNvPr>
          <p:cNvSpPr txBox="1"/>
          <p:nvPr/>
        </p:nvSpPr>
        <p:spPr>
          <a:xfrm>
            <a:off x="5979673" y="2547414"/>
            <a:ext cx="1674279" cy="292388"/>
          </a:xfrm>
          <a:prstGeom prst="rect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Centroid Calculation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D8F5DDAA-DB82-5931-82EF-25B3D6E804B0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H="1">
            <a:off x="4856723" y="1128018"/>
            <a:ext cx="3198812" cy="523377"/>
          </a:xfrm>
          <a:prstGeom prst="bentConnector5">
            <a:avLst>
              <a:gd name="adj1" fmla="val -7146"/>
              <a:gd name="adj2" fmla="val 50000"/>
              <a:gd name="adj3" fmla="val 10714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5" name="连接符: 曲线 15364">
            <a:extLst>
              <a:ext uri="{FF2B5EF4-FFF2-40B4-BE49-F238E27FC236}">
                <a16:creationId xmlns:a16="http://schemas.microsoft.com/office/drawing/2014/main" id="{145C381C-5F1E-645F-76F7-C3CD5AE964D2}"/>
              </a:ext>
            </a:extLst>
          </p:cNvPr>
          <p:cNvCxnSpPr>
            <a:stCxn id="18" idx="2"/>
            <a:endCxn id="2" idx="1"/>
          </p:cNvCxnSpPr>
          <p:nvPr/>
        </p:nvCxnSpPr>
        <p:spPr>
          <a:xfrm rot="16200000" flipH="1">
            <a:off x="5682275" y="2396210"/>
            <a:ext cx="371734" cy="223062"/>
          </a:xfrm>
          <a:prstGeom prst="bentConnector2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7" name="连接符: 曲线 15366">
            <a:extLst>
              <a:ext uri="{FF2B5EF4-FFF2-40B4-BE49-F238E27FC236}">
                <a16:creationId xmlns:a16="http://schemas.microsoft.com/office/drawing/2014/main" id="{141ECE63-FD25-165F-D2C2-CE6ADA5E4E5B}"/>
              </a:ext>
            </a:extLst>
          </p:cNvPr>
          <p:cNvCxnSpPr>
            <a:stCxn id="17" idx="2"/>
            <a:endCxn id="2" idx="3"/>
          </p:cNvCxnSpPr>
          <p:nvPr/>
        </p:nvCxnSpPr>
        <p:spPr>
          <a:xfrm rot="16200000" flipH="1">
            <a:off x="7176291" y="2215947"/>
            <a:ext cx="899282" cy="56039"/>
          </a:xfrm>
          <a:prstGeom prst="bentConnector4">
            <a:avLst>
              <a:gd name="adj1" fmla="val 41872"/>
              <a:gd name="adj2" fmla="val 58610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82" name="文本框 15381">
                <a:extLst>
                  <a:ext uri="{FF2B5EF4-FFF2-40B4-BE49-F238E27FC236}">
                    <a16:creationId xmlns:a16="http://schemas.microsoft.com/office/drawing/2014/main" id="{FDFE8DCD-8E3C-9035-D287-7C23D8AB3F54}"/>
                  </a:ext>
                </a:extLst>
              </p:cNvPr>
              <p:cNvSpPr txBox="1"/>
              <p:nvPr/>
            </p:nvSpPr>
            <p:spPr>
              <a:xfrm>
                <a:off x="5096062" y="4642426"/>
                <a:ext cx="760598" cy="307777"/>
              </a:xfrm>
              <a:prstGeom prst="rect">
                <a:avLst/>
              </a:prstGeom>
              <a:ln w="25400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  <m:r>
                      <a:rPr lang="en-US" altLang="zh-CN" sz="1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82" name="文本框 15381">
                <a:extLst>
                  <a:ext uri="{FF2B5EF4-FFF2-40B4-BE49-F238E27FC236}">
                    <a16:creationId xmlns:a16="http://schemas.microsoft.com/office/drawing/2014/main" id="{FDFE8DCD-8E3C-9035-D287-7C23D8AB3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62" y="4642426"/>
                <a:ext cx="76059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noFill/>
                <a:tailEnd type="triangle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83" name="文本框 15382">
                <a:extLst>
                  <a:ext uri="{FF2B5EF4-FFF2-40B4-BE49-F238E27FC236}">
                    <a16:creationId xmlns:a16="http://schemas.microsoft.com/office/drawing/2014/main" id="{D7D0B174-7217-2E13-F0F5-779170CB8F21}"/>
                  </a:ext>
                </a:extLst>
              </p:cNvPr>
              <p:cNvSpPr txBox="1"/>
              <p:nvPr/>
            </p:nvSpPr>
            <p:spPr>
              <a:xfrm>
                <a:off x="7279908" y="4643740"/>
                <a:ext cx="748087" cy="307777"/>
              </a:xfrm>
              <a:prstGeom prst="rect">
                <a:avLst/>
              </a:prstGeom>
              <a:ln w="25400">
                <a:noFill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400" b="1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  <m:r>
                      <a:rPr lang="en-US" altLang="zh-CN" sz="1400" b="1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b="1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en-US" altLang="zh-CN" sz="1400" b="1" dirty="0">
                    <a:solidFill>
                      <a:schemeClr val="bg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83" name="文本框 15382">
                <a:extLst>
                  <a:ext uri="{FF2B5EF4-FFF2-40B4-BE49-F238E27FC236}">
                    <a16:creationId xmlns:a16="http://schemas.microsoft.com/office/drawing/2014/main" id="{D7D0B174-7217-2E13-F0F5-779170CB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908" y="4643740"/>
                <a:ext cx="748087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noFill/>
                <a:tailEnd type="triangle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B1CB2546-1451-4C14-9DF1-58EC2AF668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8729" y="71334"/>
            <a:ext cx="602630" cy="57379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05-5色04-旁门左道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2643"/>
      </a:accent1>
      <a:accent2>
        <a:srgbClr val="FFFFFF"/>
      </a:accent2>
      <a:accent3>
        <a:srgbClr val="E3F6F5"/>
      </a:accent3>
      <a:accent4>
        <a:srgbClr val="BAE8E8"/>
      </a:accent4>
      <a:accent5>
        <a:srgbClr val="2C698D"/>
      </a:accent5>
      <a:accent6>
        <a:srgbClr val="000000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4728</TotalTime>
  <Words>2079</Words>
  <Application>Microsoft Office PowerPoint</Application>
  <PresentationFormat>全屏显示(16:9)</PresentationFormat>
  <Paragraphs>640</Paragraphs>
  <Slides>55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8" baseType="lpstr">
      <vt:lpstr>等线</vt:lpstr>
      <vt:lpstr>Abadi</vt:lpstr>
      <vt:lpstr>Century Gothic</vt:lpstr>
      <vt:lpstr>Cambria Math</vt:lpstr>
      <vt:lpstr>Calibri</vt:lpstr>
      <vt:lpstr>微软雅黑</vt:lpstr>
      <vt:lpstr>Arial Black</vt:lpstr>
      <vt:lpstr>Montserrat</vt:lpstr>
      <vt:lpstr>Arial</vt:lpstr>
      <vt:lpstr>Garamond</vt:lpstr>
      <vt:lpstr>Times New Roman</vt:lpstr>
      <vt:lpstr>Roboto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Yankai</dc:creator>
  <cp:lastModifiedBy>Yankai Peng (student)</cp:lastModifiedBy>
  <cp:revision>124</cp:revision>
  <dcterms:created xsi:type="dcterms:W3CDTF">2015-04-27T05:53:22Z</dcterms:created>
  <dcterms:modified xsi:type="dcterms:W3CDTF">2023-06-04T14:12:21Z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